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Work Sans"/>
      <p:regular r:id="rId23"/>
      <p:bold r:id="rId24"/>
      <p:italic r:id="rId25"/>
      <p:boldItalic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ht/RZJ0lIsPRDZg8/Q48aYUqau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76200AB-7FFE-4CBB-AF20-E9C37856DD4F}">
  <a:tblStyle styleId="{D76200AB-7FFE-4CBB-AF20-E9C37856DD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WorkSans-bold.fntdata"/><Relationship Id="rId23" Type="http://schemas.openxmlformats.org/officeDocument/2006/relationships/font" Target="fonts/Work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WorkSans-boldItalic.fntdata"/><Relationship Id="rId25" Type="http://schemas.openxmlformats.org/officeDocument/2006/relationships/font" Target="fonts/WorkSans-italic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ad45cd22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1ad45cd223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ac898e2e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1ac898e2eb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ad71208a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31ad71208af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ad71208a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31ad71208af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1ad45cd2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31ad45cd22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ac898e2e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1ac898e2eb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ac898e2e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31ac898e2eb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ac898e2e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31ac898e2eb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entacion ppt SIBAE 2024 a.jpg" id="7" name="Google Shape;7;p11"/>
          <p:cNvPicPr preferRelativeResize="0"/>
          <p:nvPr/>
        </p:nvPicPr>
        <p:blipFill rotWithShape="1">
          <a:blip r:embed="rId2">
            <a:alphaModFix/>
          </a:blip>
          <a:srcRect b="10793" l="16142" r="17192" t="11079"/>
          <a:stretch/>
        </p:blipFill>
        <p:spPr>
          <a:xfrm>
            <a:off x="570270" y="17716"/>
            <a:ext cx="10392697" cy="6840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rtArt Abajo">
  <p:cSld name="SmartArt Abaj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type="title"/>
          </p:nvPr>
        </p:nvSpPr>
        <p:spPr>
          <a:xfrm>
            <a:off x="419095" y="299136"/>
            <a:ext cx="11163077" cy="1130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rgbClr val="1E39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20"/>
          <p:cNvSpPr txBox="1"/>
          <p:nvPr>
            <p:ph idx="2" type="dgm"/>
          </p:nvPr>
        </p:nvSpPr>
        <p:spPr>
          <a:xfrm>
            <a:off x="419094" y="2801492"/>
            <a:ext cx="11163077" cy="3678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97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419096" y="1429984"/>
            <a:ext cx="11163077" cy="1095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97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20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" name="Google Shape;64;p20"/>
          <p:cNvPicPr preferRelativeResize="0"/>
          <p:nvPr/>
        </p:nvPicPr>
        <p:blipFill rotWithShape="1">
          <a:blip r:embed="rId2">
            <a:alphaModFix/>
          </a:blip>
          <a:srcRect b="10499" l="33750" r="15624" t="81333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a">
  <p:cSld name="Tabla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idx="2" type="tbl"/>
          </p:nvPr>
        </p:nvSpPr>
        <p:spPr>
          <a:xfrm>
            <a:off x="3636513" y="1534646"/>
            <a:ext cx="7967660" cy="430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1"/>
          <p:cNvSpPr txBox="1"/>
          <p:nvPr>
            <p:ph type="title"/>
          </p:nvPr>
        </p:nvSpPr>
        <p:spPr>
          <a:xfrm>
            <a:off x="419095" y="299136"/>
            <a:ext cx="11185077" cy="1235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rgbClr val="1E39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21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21"/>
          <p:cNvSpPr txBox="1"/>
          <p:nvPr>
            <p:ph idx="1" type="body"/>
          </p:nvPr>
        </p:nvSpPr>
        <p:spPr>
          <a:xfrm>
            <a:off x="419096" y="1556418"/>
            <a:ext cx="3036886" cy="42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97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0" name="Google Shape;70;p21"/>
          <p:cNvPicPr preferRelativeResize="0"/>
          <p:nvPr/>
        </p:nvPicPr>
        <p:blipFill rotWithShape="1">
          <a:blip r:embed="rId2">
            <a:alphaModFix/>
          </a:blip>
          <a:srcRect b="10499" l="33750" r="15624" t="81333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co Gris">
  <p:cSld name="Blanco Gris">
    <p:bg>
      <p:bgPr>
        <a:gradFill>
          <a:gsLst>
            <a:gs pos="0">
              <a:srgbClr val="FFFFFF"/>
            </a:gs>
            <a:gs pos="100000">
              <a:srgbClr val="FBFBFB"/>
            </a:gs>
          </a:gsLst>
          <a:lin ang="5400000" scaled="0"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idx="1" type="body"/>
          </p:nvPr>
        </p:nvSpPr>
        <p:spPr>
          <a:xfrm>
            <a:off x="419096" y="1562096"/>
            <a:ext cx="5010153" cy="4419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97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2"/>
          <p:cNvSpPr txBox="1"/>
          <p:nvPr>
            <p:ph idx="2" type="body"/>
          </p:nvPr>
        </p:nvSpPr>
        <p:spPr>
          <a:xfrm>
            <a:off x="6657975" y="1562096"/>
            <a:ext cx="5010153" cy="4419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97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2"/>
          <p:cNvSpPr txBox="1"/>
          <p:nvPr>
            <p:ph type="title"/>
          </p:nvPr>
        </p:nvSpPr>
        <p:spPr>
          <a:xfrm>
            <a:off x="419096" y="299136"/>
            <a:ext cx="11249032" cy="1262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rgbClr val="1E39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22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p22"/>
          <p:cNvPicPr preferRelativeResize="0"/>
          <p:nvPr/>
        </p:nvPicPr>
        <p:blipFill rotWithShape="1">
          <a:blip r:embed="rId2">
            <a:alphaModFix/>
          </a:blip>
          <a:srcRect b="10499" l="33750" r="15624" t="81333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 Blanco">
  <p:cSld name="Azul Blanco"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/>
          <p:nvPr>
            <p:ph idx="1" type="body"/>
          </p:nvPr>
        </p:nvSpPr>
        <p:spPr>
          <a:xfrm>
            <a:off x="419096" y="1581153"/>
            <a:ext cx="5010153" cy="4400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3"/>
          <p:cNvSpPr txBox="1"/>
          <p:nvPr>
            <p:ph idx="2" type="body"/>
          </p:nvPr>
        </p:nvSpPr>
        <p:spPr>
          <a:xfrm>
            <a:off x="6476996" y="1581153"/>
            <a:ext cx="5010153" cy="4400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97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3"/>
          <p:cNvSpPr txBox="1"/>
          <p:nvPr>
            <p:ph type="title"/>
          </p:nvPr>
        </p:nvSpPr>
        <p:spPr>
          <a:xfrm>
            <a:off x="419096" y="299136"/>
            <a:ext cx="11068053" cy="1282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rgbClr val="1E39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Google Shape;81;p23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23"/>
          <p:cNvPicPr preferRelativeResize="0"/>
          <p:nvPr/>
        </p:nvPicPr>
        <p:blipFill rotWithShape="1">
          <a:blip r:embed="rId2">
            <a:alphaModFix/>
          </a:blip>
          <a:srcRect b="10499" l="33750" r="15624" t="81333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bjetivo">
  <p:cSld name="1_Objetivo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/>
          <p:nvPr>
            <p:ph type="title"/>
          </p:nvPr>
        </p:nvSpPr>
        <p:spPr>
          <a:xfrm>
            <a:off x="419096" y="299136"/>
            <a:ext cx="11068053" cy="1282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rgbClr val="1E39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4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24"/>
          <p:cNvSpPr txBox="1"/>
          <p:nvPr>
            <p:ph idx="1" type="body"/>
          </p:nvPr>
        </p:nvSpPr>
        <p:spPr>
          <a:xfrm>
            <a:off x="419096" y="1702937"/>
            <a:ext cx="11163077" cy="4220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97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8" name="Google Shape;88;p24"/>
          <p:cNvPicPr preferRelativeResize="0"/>
          <p:nvPr/>
        </p:nvPicPr>
        <p:blipFill rotWithShape="1">
          <a:blip r:embed="rId2">
            <a:alphaModFix/>
          </a:blip>
          <a:srcRect b="10499" l="33750" r="15624" t="81333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Objetivo2">
  <p:cSld name="2_Objetivo2">
    <p:bg>
      <p:bgPr>
        <a:solidFill>
          <a:srgbClr val="FFFFFF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2"/>
          <p:cNvSpPr txBox="1"/>
          <p:nvPr>
            <p:ph type="title"/>
          </p:nvPr>
        </p:nvSpPr>
        <p:spPr>
          <a:xfrm>
            <a:off x="419096" y="299136"/>
            <a:ext cx="11315700" cy="1130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rgbClr val="1E39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2"/>
          <p:cNvSpPr txBox="1"/>
          <p:nvPr>
            <p:ph idx="1" type="body"/>
          </p:nvPr>
        </p:nvSpPr>
        <p:spPr>
          <a:xfrm>
            <a:off x="419096" y="1429985"/>
            <a:ext cx="11315700" cy="465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97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2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10499" l="33750" r="15624" t="81333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Izquierda">
  <p:cSld name="Imagen Izquierda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>
            <p:ph idx="2" type="pic"/>
          </p:nvPr>
        </p:nvSpPr>
        <p:spPr>
          <a:xfrm>
            <a:off x="11153" y="13647"/>
            <a:ext cx="4800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3"/>
          <p:cNvSpPr txBox="1"/>
          <p:nvPr>
            <p:ph type="title"/>
          </p:nvPr>
        </p:nvSpPr>
        <p:spPr>
          <a:xfrm>
            <a:off x="5086349" y="300775"/>
            <a:ext cx="6743700" cy="1273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rgbClr val="1E39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13"/>
          <p:cNvSpPr txBox="1"/>
          <p:nvPr>
            <p:ph idx="1" type="body"/>
          </p:nvPr>
        </p:nvSpPr>
        <p:spPr>
          <a:xfrm>
            <a:off x="5086349" y="1638303"/>
            <a:ext cx="6743700" cy="4552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C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3"/>
          <p:cNvSpPr/>
          <p:nvPr/>
        </p:nvSpPr>
        <p:spPr>
          <a:xfrm>
            <a:off x="5086799" y="299136"/>
            <a:ext cx="3390906" cy="49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2">
            <a:alphaModFix/>
          </a:blip>
          <a:srcRect b="10499" l="33750" r="15624" t="81333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Derecha">
  <p:cSld name="Imagen Derecha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>
            <p:ph idx="2" type="pic"/>
          </p:nvPr>
        </p:nvSpPr>
        <p:spPr>
          <a:xfrm>
            <a:off x="6362696" y="0"/>
            <a:ext cx="58293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4"/>
          <p:cNvSpPr txBox="1"/>
          <p:nvPr>
            <p:ph idx="1" type="body"/>
          </p:nvPr>
        </p:nvSpPr>
        <p:spPr>
          <a:xfrm>
            <a:off x="419096" y="1790700"/>
            <a:ext cx="5734046" cy="4571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97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4"/>
          <p:cNvSpPr txBox="1"/>
          <p:nvPr>
            <p:ph type="title"/>
          </p:nvPr>
        </p:nvSpPr>
        <p:spPr>
          <a:xfrm>
            <a:off x="419096" y="299136"/>
            <a:ext cx="5734056" cy="149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rgbClr val="1E39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14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" name="Google Shape;24;p14"/>
          <p:cNvPicPr preferRelativeResize="0"/>
          <p:nvPr/>
        </p:nvPicPr>
        <p:blipFill rotWithShape="1">
          <a:blip r:embed="rId2">
            <a:alphaModFix/>
          </a:blip>
          <a:srcRect b="10499" l="33750" r="15624" t="81333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ie">
  <p:cSld name="Imagen Pi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/>
          <p:nvPr>
            <p:ph idx="2" type="pic"/>
          </p:nvPr>
        </p:nvSpPr>
        <p:spPr>
          <a:xfrm>
            <a:off x="-5575" y="4691961"/>
            <a:ext cx="12191996" cy="1866903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5"/>
          <p:cNvSpPr txBox="1"/>
          <p:nvPr>
            <p:ph type="title"/>
          </p:nvPr>
        </p:nvSpPr>
        <p:spPr>
          <a:xfrm>
            <a:off x="419095" y="299136"/>
            <a:ext cx="11410953" cy="10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rgbClr val="1E39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15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419096" y="1371600"/>
            <a:ext cx="5734046" cy="3276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97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3" type="body"/>
          </p:nvPr>
        </p:nvSpPr>
        <p:spPr>
          <a:xfrm>
            <a:off x="6324603" y="1371600"/>
            <a:ext cx="5505446" cy="3276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97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397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" name="Google Shape;31;p15"/>
          <p:cNvPicPr preferRelativeResize="0"/>
          <p:nvPr/>
        </p:nvPicPr>
        <p:blipFill rotWithShape="1">
          <a:blip r:embed="rId2">
            <a:alphaModFix/>
          </a:blip>
          <a:srcRect b="10499" l="33750" r="15624" t="81333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áfico">
  <p:cSld name="Gráfic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419096" y="1429984"/>
            <a:ext cx="4381503" cy="5047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97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2" type="chart"/>
          </p:nvPr>
        </p:nvSpPr>
        <p:spPr>
          <a:xfrm>
            <a:off x="4953003" y="1430341"/>
            <a:ext cx="6819896" cy="5046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97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6"/>
          <p:cNvSpPr txBox="1"/>
          <p:nvPr>
            <p:ph type="title"/>
          </p:nvPr>
        </p:nvSpPr>
        <p:spPr>
          <a:xfrm>
            <a:off x="419096" y="299136"/>
            <a:ext cx="11163078" cy="112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rgbClr val="1E39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16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16"/>
          <p:cNvPicPr preferRelativeResize="0"/>
          <p:nvPr/>
        </p:nvPicPr>
        <p:blipFill rotWithShape="1">
          <a:blip r:embed="rId2">
            <a:alphaModFix/>
          </a:blip>
          <a:srcRect b="10499" l="33750" r="15624" t="81333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rtArt">
  <p:cSld name="SmartAr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/>
          <p:nvPr>
            <p:ph type="title"/>
          </p:nvPr>
        </p:nvSpPr>
        <p:spPr>
          <a:xfrm>
            <a:off x="419096" y="299136"/>
            <a:ext cx="11163078" cy="112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rgbClr val="1E39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17"/>
          <p:cNvSpPr txBox="1"/>
          <p:nvPr>
            <p:ph idx="2" type="dgm"/>
          </p:nvPr>
        </p:nvSpPr>
        <p:spPr>
          <a:xfrm>
            <a:off x="5029200" y="1428750"/>
            <a:ext cx="6552974" cy="5090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97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7"/>
          <p:cNvSpPr txBox="1"/>
          <p:nvPr>
            <p:ph idx="1" type="body"/>
          </p:nvPr>
        </p:nvSpPr>
        <p:spPr>
          <a:xfrm>
            <a:off x="419096" y="1429984"/>
            <a:ext cx="4381503" cy="5047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97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7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17"/>
          <p:cNvPicPr preferRelativeResize="0"/>
          <p:nvPr/>
        </p:nvPicPr>
        <p:blipFill rotWithShape="1">
          <a:blip r:embed="rId2">
            <a:alphaModFix/>
          </a:blip>
          <a:srcRect b="10499" l="33750" r="15624" t="81333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rtArt Derecha">
  <p:cSld name="SmartArt Derecha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419096" y="299135"/>
            <a:ext cx="11163078" cy="1035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rgbClr val="1E39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18"/>
          <p:cNvSpPr txBox="1"/>
          <p:nvPr>
            <p:ph idx="2" type="dgm"/>
          </p:nvPr>
        </p:nvSpPr>
        <p:spPr>
          <a:xfrm>
            <a:off x="419096" y="1334447"/>
            <a:ext cx="5241477" cy="5184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97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6106884" y="1334447"/>
            <a:ext cx="5475290" cy="5184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97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EC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8"/>
          <p:cNvSpPr/>
          <p:nvPr/>
        </p:nvSpPr>
        <p:spPr>
          <a:xfrm>
            <a:off x="419096" y="299136"/>
            <a:ext cx="3390906" cy="49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8"/>
          <p:cNvPicPr preferRelativeResize="0"/>
          <p:nvPr/>
        </p:nvPicPr>
        <p:blipFill rotWithShape="1">
          <a:blip r:embed="rId2">
            <a:alphaModFix/>
          </a:blip>
          <a:srcRect b="10499" l="33750" r="15624" t="81333"/>
          <a:stretch/>
        </p:blipFill>
        <p:spPr>
          <a:xfrm>
            <a:off x="1222975" y="5977094"/>
            <a:ext cx="9707942" cy="880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eño personalizado">
  <p:cSld name="3_Diseño personalizad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9"/>
          <p:cNvGrpSpPr/>
          <p:nvPr/>
        </p:nvGrpSpPr>
        <p:grpSpPr>
          <a:xfrm>
            <a:off x="1123003" y="2169401"/>
            <a:ext cx="9945990" cy="2519197"/>
            <a:chOff x="761353" y="2636943"/>
            <a:chExt cx="9945990" cy="2519197"/>
          </a:xfrm>
        </p:grpSpPr>
        <p:pic>
          <p:nvPicPr>
            <p:cNvPr descr="Imagen que contiene Icono&#10;&#10;Descripción generada automáticamente" id="52" name="Google Shape;52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175899" y="3981842"/>
              <a:ext cx="2531444" cy="1174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tipo, nombre de la empresa&#10;&#10;Descripción generada automáticamente" id="53" name="Google Shape;53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29354" y="2636943"/>
              <a:ext cx="978423" cy="975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n dibujo de una cara feliz&#10;&#10;Descripción generada automáticamente con confianza baja" id="54" name="Google Shape;54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99009" y="4333795"/>
              <a:ext cx="2945982" cy="619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niversidad ESAN - Grupo Compostela de Universidades" id="55" name="Google Shape;55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1353" y="4130706"/>
              <a:ext cx="3035980" cy="10254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tipo&#10;&#10;Descripción generada automáticamente" id="56" name="Google Shape;56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23796" y="2636943"/>
              <a:ext cx="2274458" cy="1074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tipo, Icono&#10;&#10;Descripción generada automáticamente" id="57" name="Google Shape;57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208484" y="2661598"/>
              <a:ext cx="1327032" cy="102543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" name="Google Shape;58;p19"/>
          <p:cNvPicPr preferRelativeResize="0"/>
          <p:nvPr/>
        </p:nvPicPr>
        <p:blipFill rotWithShape="1">
          <a:blip r:embed="rId8">
            <a:alphaModFix/>
          </a:blip>
          <a:srcRect b="10500" l="33750" r="40733" t="82518"/>
          <a:stretch/>
        </p:blipFill>
        <p:spPr>
          <a:xfrm>
            <a:off x="3649433" y="617957"/>
            <a:ext cx="4893131" cy="75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hyperlink" Target="mailto:juribe@vlex.com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>
            <p:ph type="title"/>
          </p:nvPr>
        </p:nvSpPr>
        <p:spPr>
          <a:xfrm>
            <a:off x="419096" y="299136"/>
            <a:ext cx="11163078" cy="112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</a:pPr>
            <a:r>
              <a:rPr b="1" lang="en-US"/>
              <a:t>Revisión de interacción de flujos de trabajo</a:t>
            </a:r>
            <a:endParaRPr b="1"/>
          </a:p>
        </p:txBody>
      </p:sp>
      <p:sp>
        <p:nvSpPr>
          <p:cNvPr id="154" name="Google Shape;154;p7"/>
          <p:cNvSpPr/>
          <p:nvPr>
            <p:ph idx="2" type="dgm"/>
          </p:nvPr>
        </p:nvSpPr>
        <p:spPr>
          <a:xfrm>
            <a:off x="5029200" y="1428750"/>
            <a:ext cx="6552974" cy="5090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589" lvl="0" marL="22859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C0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7"/>
          <p:cNvSpPr txBox="1"/>
          <p:nvPr>
            <p:ph idx="1" type="body"/>
          </p:nvPr>
        </p:nvSpPr>
        <p:spPr>
          <a:xfrm>
            <a:off x="419096" y="1429984"/>
            <a:ext cx="4381503" cy="5047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589" lvl="0" marL="22859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C0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0" r="0" t="7304"/>
          <a:stretch/>
        </p:blipFill>
        <p:spPr>
          <a:xfrm>
            <a:off x="419100" y="797075"/>
            <a:ext cx="10863524" cy="52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ad45cd223_0_7"/>
          <p:cNvSpPr txBox="1"/>
          <p:nvPr>
            <p:ph type="title"/>
          </p:nvPr>
        </p:nvSpPr>
        <p:spPr>
          <a:xfrm>
            <a:off x="419096" y="299136"/>
            <a:ext cx="11163000" cy="11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</a:pPr>
            <a:r>
              <a:rPr b="1" lang="en-US"/>
              <a:t>Flujos de Investigación</a:t>
            </a:r>
            <a:endParaRPr b="1"/>
          </a:p>
        </p:txBody>
      </p:sp>
      <p:pic>
        <p:nvPicPr>
          <p:cNvPr id="162" name="Google Shape;162;g31ad45cd223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39011"/>
            <a:ext cx="11887198" cy="4917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ac898e2eb_0_26"/>
          <p:cNvSpPr txBox="1"/>
          <p:nvPr>
            <p:ph type="title"/>
          </p:nvPr>
        </p:nvSpPr>
        <p:spPr>
          <a:xfrm>
            <a:off x="419096" y="299136"/>
            <a:ext cx="11163000" cy="11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</a:pPr>
            <a:r>
              <a:rPr b="1" lang="en-US"/>
              <a:t>Prompting assistance sobre tipología de documentos</a:t>
            </a:r>
            <a:endParaRPr b="1"/>
          </a:p>
        </p:txBody>
      </p:sp>
      <p:sp>
        <p:nvSpPr>
          <p:cNvPr id="168" name="Google Shape;168;g31ac898e2eb_0_26"/>
          <p:cNvSpPr/>
          <p:nvPr>
            <p:ph idx="2" type="dgm"/>
          </p:nvPr>
        </p:nvSpPr>
        <p:spPr>
          <a:xfrm>
            <a:off x="5029200" y="1428750"/>
            <a:ext cx="6552900" cy="50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589" lvl="0" marL="22858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C0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9" name="Google Shape;169;g31ac898e2eb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500" y="1040900"/>
            <a:ext cx="11588513" cy="50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1ad71208af_0_9"/>
          <p:cNvSpPr txBox="1"/>
          <p:nvPr>
            <p:ph type="title"/>
          </p:nvPr>
        </p:nvSpPr>
        <p:spPr>
          <a:xfrm>
            <a:off x="419096" y="299136"/>
            <a:ext cx="11163000" cy="11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</a:pPr>
            <a:r>
              <a:rPr b="1" lang="en-US"/>
              <a:t>Análisis sistemático de colecciones</a:t>
            </a:r>
            <a:endParaRPr b="1"/>
          </a:p>
        </p:txBody>
      </p:sp>
      <p:sp>
        <p:nvSpPr>
          <p:cNvPr id="175" name="Google Shape;175;g31ad71208af_0_9"/>
          <p:cNvSpPr/>
          <p:nvPr>
            <p:ph idx="2" type="dgm"/>
          </p:nvPr>
        </p:nvSpPr>
        <p:spPr>
          <a:xfrm>
            <a:off x="753750" y="4799175"/>
            <a:ext cx="106845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2000"/>
              <a:buFont typeface="Century Gothic"/>
              <a:buChar char="●"/>
            </a:pPr>
            <a:r>
              <a:rPr lang="en-US" sz="20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Ejecuta una misma acción </a:t>
            </a:r>
            <a:r>
              <a:rPr lang="en-US" sz="20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hasta 10,000 documentos </a:t>
            </a:r>
            <a:endParaRPr sz="20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2000"/>
              <a:buFont typeface="Century Gothic"/>
              <a:buChar char="●"/>
            </a:pPr>
            <a:r>
              <a:rPr lang="en-US" sz="20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Sín límite de peso</a:t>
            </a:r>
            <a:endParaRPr sz="20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6" name="Google Shape;176;g31ad71208af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500" y="1428625"/>
            <a:ext cx="10544175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1ad71208af_0_1"/>
          <p:cNvSpPr txBox="1"/>
          <p:nvPr>
            <p:ph type="title"/>
          </p:nvPr>
        </p:nvSpPr>
        <p:spPr>
          <a:xfrm>
            <a:off x="419096" y="299136"/>
            <a:ext cx="11163000" cy="11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</a:pPr>
            <a:r>
              <a:rPr b="1" lang="en-US"/>
              <a:t>Prompting assistance sobre tipología de documentos</a:t>
            </a:r>
            <a:endParaRPr b="1"/>
          </a:p>
        </p:txBody>
      </p:sp>
      <p:sp>
        <p:nvSpPr>
          <p:cNvPr id="182" name="Google Shape;182;g31ad71208af_0_1"/>
          <p:cNvSpPr/>
          <p:nvPr>
            <p:ph idx="2" type="dgm"/>
          </p:nvPr>
        </p:nvSpPr>
        <p:spPr>
          <a:xfrm>
            <a:off x="5029200" y="1428750"/>
            <a:ext cx="6552900" cy="50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589" lvl="0" marL="22858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C0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g31ad71208af_0_1"/>
          <p:cNvSpPr txBox="1"/>
          <p:nvPr>
            <p:ph idx="1" type="body"/>
          </p:nvPr>
        </p:nvSpPr>
        <p:spPr>
          <a:xfrm>
            <a:off x="419096" y="1429984"/>
            <a:ext cx="4381500" cy="50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589" lvl="0" marL="22858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C0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4" name="Google Shape;184;g31ad71208af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50" y="819150"/>
            <a:ext cx="11099949" cy="52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type="title"/>
          </p:nvPr>
        </p:nvSpPr>
        <p:spPr>
          <a:xfrm>
            <a:off x="419096" y="299135"/>
            <a:ext cx="11163078" cy="1035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</a:pPr>
            <a:r>
              <a:rPr b="1" lang="en-US"/>
              <a:t>Usos prácticos por sector</a:t>
            </a:r>
            <a:endParaRPr b="1"/>
          </a:p>
        </p:txBody>
      </p:sp>
      <p:graphicFrame>
        <p:nvGraphicFramePr>
          <p:cNvPr id="190" name="Google Shape;190;p8"/>
          <p:cNvGraphicFramePr/>
          <p:nvPr/>
        </p:nvGraphicFramePr>
        <p:xfrm>
          <a:off x="510475" y="11193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{D76200AB-7FFE-4CBB-AF20-E9C37856DD4F}</a:tableStyleId>
              </a:tblPr>
              <a:tblGrid>
                <a:gridCol w="3581925"/>
                <a:gridCol w="3581925"/>
                <a:gridCol w="3581925"/>
              </a:tblGrid>
              <a:tr h="507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2F5496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2F5496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Segmento Académico</a:t>
                      </a:r>
                      <a:endParaRPr b="1">
                        <a:solidFill>
                          <a:srgbClr val="2F5496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2F5496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2F5496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Segmento Corporativo </a:t>
                      </a:r>
                      <a:endParaRPr b="1">
                        <a:solidFill>
                          <a:srgbClr val="2F5496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2F5496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2F5496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Segmento Gubernamental</a:t>
                      </a:r>
                      <a:endParaRPr b="1">
                        <a:solidFill>
                          <a:srgbClr val="2F5496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4139300">
                <a:tc>
                  <a:txBody>
                    <a:bodyPr/>
                    <a:lstStyle/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Work Sans"/>
                        <a:buChar char="●"/>
                      </a:pPr>
                      <a:r>
                        <a:rPr lang="en-US" sz="15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Para </a:t>
                      </a:r>
                      <a:r>
                        <a:rPr lang="en-US" sz="15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investigadores</a:t>
                      </a:r>
                      <a:r>
                        <a:rPr lang="en-US" sz="15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: </a:t>
                      </a:r>
                      <a:r>
                        <a:rPr lang="en-US" sz="15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Revisión sistemática de volúmenes altos de información a través del flujo de colecciones</a:t>
                      </a:r>
                      <a:endParaRPr sz="15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Work Sans"/>
                        <a:buChar char="●"/>
                      </a:pPr>
                      <a:r>
                        <a:rPr lang="en-US" sz="15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Insights precisos y fundamentados sobre situaciones jurídicas complejas a nivel comparado</a:t>
                      </a:r>
                      <a:endParaRPr sz="15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Work Sans"/>
                        <a:buChar char="●"/>
                      </a:pPr>
                      <a:r>
                        <a:rPr lang="en-US" sz="15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Posibilidad de interactuar y trabajar la información</a:t>
                      </a:r>
                      <a:endParaRPr sz="15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Work Sans"/>
                        <a:buChar char="●"/>
                      </a:pPr>
                      <a:r>
                        <a:rPr lang="en-US" sz="15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Revisión de contratos, demandas, </a:t>
                      </a:r>
                      <a:r>
                        <a:rPr lang="en-US" sz="15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expedientes</a:t>
                      </a:r>
                      <a:endParaRPr sz="15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Work Sans"/>
                        <a:buChar char="●"/>
                      </a:pPr>
                      <a:r>
                        <a:rPr lang="en-US" sz="15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Resumir y redactar documentos desde una perspectiva fidelizada a la terminología legal </a:t>
                      </a:r>
                      <a:endParaRPr sz="15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Work Sans"/>
                        <a:buChar char="●"/>
                      </a:pPr>
                      <a:r>
                        <a:rPr lang="en-US" sz="1500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Entendimiento profundo de casos prácticos </a:t>
                      </a:r>
                      <a:endParaRPr sz="15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Work Sans"/>
                        <a:buChar char="●"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Revisión del trabajo propio y el de subalternos a la hora de elaborar conceptos, circulares, sentencias, actos administrativos o contratos. </a:t>
                      </a:r>
                      <a:r>
                        <a:rPr b="1" lang="en-US" sz="1500">
                          <a:solidFill>
                            <a:srgbClr val="0C58D3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(Seguridad jurídica)</a:t>
                      </a:r>
                      <a:endParaRPr sz="1500">
                        <a:solidFill>
                          <a:srgbClr val="00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Work Sans"/>
                        <a:buChar char="●"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Análisis de demandas contra clientes para formular mediante sugerencias o citación de normas desactualizadas los recursos correspondientes o la reconvención a la que haya lugar / formulación de contestación. </a:t>
                      </a:r>
                      <a:r>
                        <a:rPr b="1" lang="en-US" sz="1500">
                          <a:solidFill>
                            <a:srgbClr val="0C58D3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(Automatización)</a:t>
                      </a:r>
                      <a:endParaRPr b="1" sz="1500">
                        <a:solidFill>
                          <a:srgbClr val="0C58D3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Work Sans"/>
                        <a:buChar char="●"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Documentalista </a:t>
                      </a:r>
                      <a:r>
                        <a:rPr b="1" lang="en-US" sz="1500">
                          <a:solidFill>
                            <a:srgbClr val="0C58D3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(Optimización)</a:t>
                      </a:r>
                      <a:endParaRPr b="1" sz="1500">
                        <a:solidFill>
                          <a:srgbClr val="00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1ad45cd223_0_0"/>
          <p:cNvSpPr txBox="1"/>
          <p:nvPr>
            <p:ph type="title"/>
          </p:nvPr>
        </p:nvSpPr>
        <p:spPr>
          <a:xfrm>
            <a:off x="514496" y="379510"/>
            <a:ext cx="11163000" cy="1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</a:pPr>
            <a:r>
              <a:rPr b="1" lang="en-US"/>
              <a:t>Su interlocutor</a:t>
            </a:r>
            <a:endParaRPr b="1"/>
          </a:p>
        </p:txBody>
      </p:sp>
      <p:pic>
        <p:nvPicPr>
          <p:cNvPr id="196" name="Google Shape;196;g31ad45cd223_0_0"/>
          <p:cNvPicPr preferRelativeResize="0"/>
          <p:nvPr/>
        </p:nvPicPr>
        <p:blipFill rotWithShape="1">
          <a:blip r:embed="rId3">
            <a:alphaModFix/>
          </a:blip>
          <a:srcRect b="0" l="0" r="0" t="17389"/>
          <a:stretch/>
        </p:blipFill>
        <p:spPr>
          <a:xfrm>
            <a:off x="845200" y="1782299"/>
            <a:ext cx="3364026" cy="393072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1ad45cd223_0_0"/>
          <p:cNvSpPr txBox="1"/>
          <p:nvPr/>
        </p:nvSpPr>
        <p:spPr>
          <a:xfrm>
            <a:off x="4332875" y="2429549"/>
            <a:ext cx="7061700" cy="19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914400" rtl="0" algn="just">
              <a:spcBef>
                <a:spcPts val="0"/>
              </a:spcBef>
              <a:spcAft>
                <a:spcPts val="0"/>
              </a:spcAft>
              <a:buSzPts val="2700"/>
              <a:buFont typeface="Work Sans"/>
              <a:buChar char="●"/>
            </a:pPr>
            <a:r>
              <a:rPr b="1" lang="en-US" sz="2700">
                <a:solidFill>
                  <a:srgbClr val="005EC2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Abg. Juan Pablo Uribe</a:t>
            </a:r>
            <a:r>
              <a:rPr lang="en-US" sz="2700"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, Sales Manager para Perú &amp; El Caribe.</a:t>
            </a:r>
            <a:endParaRPr sz="2700"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-400050" lvl="0" marL="914400" rtl="0" algn="just">
              <a:spcBef>
                <a:spcPts val="0"/>
              </a:spcBef>
              <a:spcAft>
                <a:spcPts val="0"/>
              </a:spcAft>
              <a:buSzPts val="2700"/>
              <a:buFont typeface="Work Sans"/>
              <a:buChar char="●"/>
            </a:pPr>
            <a:r>
              <a:rPr lang="en-US" sz="2700" u="sng">
                <a:solidFill>
                  <a:schemeClr val="hlink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  <a:hlinkClick r:id="rId4"/>
              </a:rPr>
              <a:t>juribe@vlex.com</a:t>
            </a:r>
            <a:endParaRPr sz="2700"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-400050" lvl="0" marL="914400" rtl="0" algn="just">
              <a:spcBef>
                <a:spcPts val="0"/>
              </a:spcBef>
              <a:spcAft>
                <a:spcPts val="0"/>
              </a:spcAft>
              <a:buSzPts val="2700"/>
              <a:buFont typeface="Work Sans"/>
              <a:buChar char="●"/>
            </a:pPr>
            <a:r>
              <a:rPr lang="en-US" sz="2700"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+571386113566</a:t>
            </a:r>
            <a:endParaRPr sz="2700"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419096" y="299136"/>
            <a:ext cx="11315700" cy="1130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</a:pPr>
            <a:r>
              <a:rPr b="1" lang="en-US"/>
              <a:t>Los inicios de la IA no son hace poco…</a:t>
            </a:r>
            <a:endParaRPr b="1"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612200" y="1320750"/>
            <a:ext cx="7152600" cy="4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Alan Turing (1912)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-US" sz="1500">
                <a:solidFill>
                  <a:schemeClr val="dk1"/>
                </a:solidFill>
              </a:rPr>
              <a:t>Máquina de Turing</a:t>
            </a:r>
            <a:r>
              <a:rPr lang="en-US" sz="1500">
                <a:solidFill>
                  <a:schemeClr val="dk1"/>
                </a:solidFill>
              </a:rPr>
              <a:t>: Modelo teórico que es la base de las computadoras modernas. </a:t>
            </a:r>
            <a:r>
              <a:rPr lang="en-US" sz="1500" u="sng">
                <a:solidFill>
                  <a:schemeClr val="dk1"/>
                </a:solidFill>
              </a:rPr>
              <a:t>Relación entre comandos de procesamiento y memoria </a:t>
            </a:r>
            <a:endParaRPr sz="1500" u="sng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Fundador de la idea de que las máquinas pueden realizar cálculos y procesos lógicos complejos. / </a:t>
            </a:r>
            <a:r>
              <a:rPr lang="en-US" sz="1500" u="sng">
                <a:solidFill>
                  <a:schemeClr val="dk1"/>
                </a:solidFill>
              </a:rPr>
              <a:t>Bombe, resolución del código enigma</a:t>
            </a:r>
            <a:endParaRPr sz="15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El Test de Turing (1950):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Propuesto en su artículo </a:t>
            </a:r>
            <a:r>
              <a:rPr i="1" lang="en-US" sz="1500">
                <a:solidFill>
                  <a:schemeClr val="dk1"/>
                </a:solidFill>
              </a:rPr>
              <a:t>"Computing Machinery and Intelligence"</a:t>
            </a:r>
            <a:r>
              <a:rPr lang="en-US" sz="1500">
                <a:solidFill>
                  <a:schemeClr val="dk1"/>
                </a:solidFill>
              </a:rPr>
              <a:t>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Plantea que una máquina es "inteligente" si puede engañar a un humano haciéndole creer que está hablando con otro humano.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Visión de la IA: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Predijo que las máquinas podrían aprender, razonar y resolver problemas como los humanos.</a:t>
            </a:r>
            <a:endParaRPr sz="24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2675" y="1193901"/>
            <a:ext cx="3536249" cy="47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ac898e2eb_0_12"/>
          <p:cNvSpPr txBox="1"/>
          <p:nvPr>
            <p:ph type="title"/>
          </p:nvPr>
        </p:nvSpPr>
        <p:spPr>
          <a:xfrm>
            <a:off x="419096" y="299136"/>
            <a:ext cx="113157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</a:pPr>
            <a:r>
              <a:rPr b="1" lang="en-US"/>
              <a:t>Comencemos a dimensionar el alcance con ejemplos</a:t>
            </a:r>
            <a:endParaRPr b="1"/>
          </a:p>
        </p:txBody>
      </p:sp>
      <p:sp>
        <p:nvSpPr>
          <p:cNvPr id="105" name="Google Shape;105;g31ac898e2eb_0_12"/>
          <p:cNvSpPr txBox="1"/>
          <p:nvPr>
            <p:ph idx="1" type="body"/>
          </p:nvPr>
        </p:nvSpPr>
        <p:spPr>
          <a:xfrm>
            <a:off x="6536701" y="1429975"/>
            <a:ext cx="5198100" cy="50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2000"/>
              <a:buFont typeface="Century Gothic"/>
              <a:buChar char="●"/>
            </a:pPr>
            <a:r>
              <a:rPr lang="en-US" sz="20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Deepmind en un lapso de entre </a:t>
            </a:r>
            <a:r>
              <a:rPr b="1" lang="en-US" sz="20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y 9 meses</a:t>
            </a:r>
            <a:endParaRPr b="1" sz="20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2000"/>
              <a:buFont typeface="Century Gothic"/>
              <a:buChar char="●"/>
            </a:pPr>
            <a:r>
              <a:rPr lang="en-US" sz="20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Victoria sobre Campeón Europeo, Campeón mundial Lee Sedol</a:t>
            </a:r>
            <a:endParaRPr sz="20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2000"/>
              <a:buFont typeface="Century Gothic"/>
              <a:buChar char="●"/>
            </a:pPr>
            <a:r>
              <a:rPr lang="en-US" sz="20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Alpha Zero vs Alpha Go (100 a 1)</a:t>
            </a:r>
            <a:endParaRPr sz="20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2000"/>
              <a:buFont typeface="Century Gothic"/>
              <a:buChar char="●"/>
            </a:pPr>
            <a:r>
              <a:rPr lang="en-US" sz="20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Este avance demostró el verdadero potencial de la IA: la capacidad de aprender, adaptarse y superar incluso los límites establecidos por expertos humanos en cualquier dominio.</a:t>
            </a:r>
            <a:endParaRPr sz="20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2000"/>
              <a:buFont typeface="Century Gothic"/>
              <a:buChar char="●"/>
            </a:pPr>
            <a:r>
              <a:rPr b="1" lang="en-US" sz="20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margen de mejora sigue siendo exponencial </a:t>
            </a:r>
            <a:endParaRPr b="1" sz="20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2000"/>
              <a:buFont typeface="Century Gothic"/>
              <a:buChar char="-"/>
            </a:pPr>
            <a:r>
              <a:rPr lang="en-US" sz="20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Elon Musk</a:t>
            </a:r>
            <a:endParaRPr sz="20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" name="Google Shape;106;g31ac898e2eb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25" y="1755875"/>
            <a:ext cx="5396650" cy="30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ac898e2eb_0_4"/>
          <p:cNvSpPr txBox="1"/>
          <p:nvPr>
            <p:ph type="title"/>
          </p:nvPr>
        </p:nvSpPr>
        <p:spPr>
          <a:xfrm>
            <a:off x="419096" y="299136"/>
            <a:ext cx="113157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</a:pPr>
            <a:r>
              <a:rPr b="1" lang="en-US"/>
              <a:t>Nos acercamos a la actualidad</a:t>
            </a:r>
            <a:endParaRPr b="1"/>
          </a:p>
        </p:txBody>
      </p:sp>
      <p:sp>
        <p:nvSpPr>
          <p:cNvPr id="112" name="Google Shape;112;g31ac898e2eb_0_4"/>
          <p:cNvSpPr txBox="1"/>
          <p:nvPr>
            <p:ph idx="1" type="body"/>
          </p:nvPr>
        </p:nvSpPr>
        <p:spPr>
          <a:xfrm>
            <a:off x="699325" y="1429825"/>
            <a:ext cx="6501300" cy="50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GPT-3 y la Revolución en Procesamiento de Lenguaje Natural (NLP)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OpenAI lanzó GPT-3 en 2020, un modelo de IA que puede generar texto casi indistinguible del escrito por humanos, desde ensayos y poesía hasta código de software. Empresas como Duolingo y Microsoft ya lo están utilizando en sus productos.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Impacto</a:t>
            </a:r>
            <a:r>
              <a:rPr lang="en-US" sz="1600">
                <a:solidFill>
                  <a:schemeClr val="dk1"/>
                </a:solidFill>
              </a:rPr>
              <a:t>: GPT-3 está transformando industrias creativas, servicios al cliente, y automatización del conocimiento, demostrando que la IA no solo procesa datos, sino que también puede crear contenido innovador.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En un lapso de </a:t>
            </a:r>
            <a:r>
              <a:rPr b="1" lang="en-US" sz="1600">
                <a:solidFill>
                  <a:schemeClr val="dk1"/>
                </a:solidFill>
              </a:rPr>
              <a:t>4 años se ha incluido</a:t>
            </a:r>
            <a:r>
              <a:rPr lang="en-US" sz="1600">
                <a:solidFill>
                  <a:schemeClr val="dk1"/>
                </a:solidFill>
              </a:rPr>
              <a:t>: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en-US" sz="1600">
                <a:solidFill>
                  <a:schemeClr val="dk1"/>
                </a:solidFill>
              </a:rPr>
              <a:t>Comprensión multimodal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en-US" sz="1600">
                <a:solidFill>
                  <a:schemeClr val="dk1"/>
                </a:solidFill>
              </a:rPr>
              <a:t>Ampliación de memoria conceptual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en-US" sz="1600">
                <a:solidFill>
                  <a:schemeClr val="dk1"/>
                </a:solidFill>
              </a:rPr>
              <a:t>Interacción a conversación por voz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13" name="Google Shape;113;g31ac898e2eb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625" y="1810725"/>
            <a:ext cx="4688425" cy="312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4782000" y="300775"/>
            <a:ext cx="7048200" cy="12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</a:pPr>
            <a:r>
              <a:rPr b="1" lang="en-US"/>
              <a:t>Una transformación que llega a la industria y la educación legal</a:t>
            </a:r>
            <a:endParaRPr b="1"/>
          </a:p>
        </p:txBody>
      </p:sp>
      <p:pic>
        <p:nvPicPr>
          <p:cNvPr id="119" name="Google Shape;119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9403" r="9395" t="0"/>
          <a:stretch/>
        </p:blipFill>
        <p:spPr>
          <a:xfrm>
            <a:off x="-38100" y="0"/>
            <a:ext cx="4268900" cy="609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>
            <p:ph idx="1" type="body"/>
          </p:nvPr>
        </p:nvSpPr>
        <p:spPr>
          <a:xfrm>
            <a:off x="4781850" y="1638300"/>
            <a:ext cx="7048200" cy="45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Impacto de la IA en el Sector Legal</a:t>
            </a:r>
            <a:r>
              <a:rPr lang="en-US" sz="1600">
                <a:solidFill>
                  <a:schemeClr val="dk1"/>
                </a:solidFill>
              </a:rPr>
              <a:t>: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La firma </a:t>
            </a:r>
            <a:r>
              <a:rPr b="1" lang="en-US" sz="1600">
                <a:solidFill>
                  <a:schemeClr val="dk1"/>
                </a:solidFill>
              </a:rPr>
              <a:t>Gartner</a:t>
            </a:r>
            <a:r>
              <a:rPr lang="en-US" sz="1600">
                <a:solidFill>
                  <a:schemeClr val="dk1"/>
                </a:solidFill>
              </a:rPr>
              <a:t> predice que para 2025, el 75% de las grandes firmas de abogados usarán IA para aumentar la eficiencia en sus procesos internos.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Según </a:t>
            </a:r>
            <a:r>
              <a:rPr b="1" lang="en-US" sz="1600">
                <a:solidFill>
                  <a:schemeClr val="dk1"/>
                </a:solidFill>
              </a:rPr>
              <a:t>PwC</a:t>
            </a:r>
            <a:r>
              <a:rPr lang="en-US" sz="1600">
                <a:solidFill>
                  <a:schemeClr val="dk1"/>
                </a:solidFill>
              </a:rPr>
              <a:t>, el 48% de los abogados creen que la IA tendrá un impacto importante en su trabajo en los próximos 5 años.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Reuters</a:t>
            </a:r>
            <a:r>
              <a:rPr lang="en-US" sz="1600">
                <a:solidFill>
                  <a:schemeClr val="dk1"/>
                </a:solidFill>
              </a:rPr>
              <a:t> informa que la IA podría reducir los costos de litigios en un 25% al automatizar tareas repetitivas, lo que generaría ahorros significativos a las empresas.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Impacto de la IA en la educación</a:t>
            </a:r>
            <a:endParaRPr b="1" sz="16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Según un informe de </a:t>
            </a:r>
            <a:r>
              <a:rPr b="1" lang="en-US" sz="1500">
                <a:solidFill>
                  <a:schemeClr val="dk1"/>
                </a:solidFill>
              </a:rPr>
              <a:t>Thomson Reuters (2024)</a:t>
            </a:r>
            <a:r>
              <a:rPr lang="en-US" sz="1500">
                <a:solidFill>
                  <a:schemeClr val="dk1"/>
                </a:solidFill>
              </a:rPr>
              <a:t>, las universidades están adoptando tecnologías de IA para </a:t>
            </a:r>
            <a:r>
              <a:rPr lang="en-US" sz="1500" u="sng">
                <a:solidFill>
                  <a:schemeClr val="dk1"/>
                </a:solidFill>
              </a:rPr>
              <a:t>preparar a la próxima generación de abogados, enseñándoles cómo interactuar con herramientas automatizadas para mejorar su desempeño</a:t>
            </a:r>
            <a:r>
              <a:rPr lang="en-US" sz="15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-101589" lvl="0" marL="22859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8EC0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ac898e2eb_0_37"/>
          <p:cNvSpPr txBox="1"/>
          <p:nvPr>
            <p:ph type="title"/>
          </p:nvPr>
        </p:nvSpPr>
        <p:spPr>
          <a:xfrm>
            <a:off x="419096" y="299136"/>
            <a:ext cx="113157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</a:pPr>
            <a:r>
              <a:rPr b="1" lang="en-US"/>
              <a:t>Objetivos sobre la industria</a:t>
            </a:r>
            <a:endParaRPr b="1"/>
          </a:p>
        </p:txBody>
      </p:sp>
      <p:pic>
        <p:nvPicPr>
          <p:cNvPr id="126" name="Google Shape;126;g31ac898e2eb_0_37"/>
          <p:cNvPicPr preferRelativeResize="0"/>
          <p:nvPr/>
        </p:nvPicPr>
        <p:blipFill rotWithShape="1">
          <a:blip r:embed="rId3">
            <a:alphaModFix/>
          </a:blip>
          <a:srcRect b="0" l="0" r="0" t="10450"/>
          <a:stretch/>
        </p:blipFill>
        <p:spPr>
          <a:xfrm>
            <a:off x="1048551" y="1307350"/>
            <a:ext cx="9662100" cy="458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6116" r="26111" t="0"/>
          <a:stretch/>
        </p:blipFill>
        <p:spPr>
          <a:xfrm>
            <a:off x="6362696" y="0"/>
            <a:ext cx="58292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>
            <p:ph type="title"/>
          </p:nvPr>
        </p:nvSpPr>
        <p:spPr>
          <a:xfrm>
            <a:off x="419096" y="299136"/>
            <a:ext cx="5734056" cy="149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</a:pPr>
            <a:r>
              <a:rPr b="1" lang="en-US"/>
              <a:t>Aplicación de tecnologías basadas en IA desde la práctica </a:t>
            </a:r>
            <a:endParaRPr b="1"/>
          </a:p>
        </p:txBody>
      </p:sp>
      <p:sp>
        <p:nvSpPr>
          <p:cNvPr id="133" name="Google Shape;133;p4"/>
          <p:cNvSpPr txBox="1"/>
          <p:nvPr>
            <p:ph idx="1" type="body"/>
          </p:nvPr>
        </p:nvSpPr>
        <p:spPr>
          <a:xfrm>
            <a:off x="419175" y="2286300"/>
            <a:ext cx="5733900" cy="3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400"/>
              <a:buFont typeface="Century Gothic"/>
              <a:buChar char="-"/>
            </a:pPr>
            <a:r>
              <a:rPr b="1" lang="en-US" sz="34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Uso de modelos de lenguaje extendido</a:t>
            </a:r>
            <a:endParaRPr b="1" sz="34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44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400"/>
              <a:buFont typeface="Century Gothic"/>
              <a:buChar char="-"/>
            </a:pPr>
            <a:r>
              <a:rPr b="1" lang="en-US" sz="34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Deep learning </a:t>
            </a:r>
            <a:endParaRPr b="1" sz="34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44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400"/>
              <a:buFont typeface="Century Gothic"/>
              <a:buChar char="-"/>
            </a:pPr>
            <a:r>
              <a:rPr b="1" lang="en-US" sz="34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Machine learning </a:t>
            </a:r>
            <a:endParaRPr b="1" sz="34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>
            <p:ph type="title"/>
          </p:nvPr>
        </p:nvSpPr>
        <p:spPr>
          <a:xfrm>
            <a:off x="419096" y="299136"/>
            <a:ext cx="11163078" cy="112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</a:pPr>
            <a:r>
              <a:rPr b="1" lang="en-US"/>
              <a:t>Vincent IA</a:t>
            </a:r>
            <a:endParaRPr b="1"/>
          </a:p>
        </p:txBody>
      </p:sp>
      <p:sp>
        <p:nvSpPr>
          <p:cNvPr id="139" name="Google Shape;139;p6"/>
          <p:cNvSpPr/>
          <p:nvPr>
            <p:ph idx="2" type="chart"/>
          </p:nvPr>
        </p:nvSpPr>
        <p:spPr>
          <a:xfrm>
            <a:off x="509400" y="5347375"/>
            <a:ext cx="109824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589" lvl="0" marL="22859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C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Adquisición de más de 250 </a:t>
            </a:r>
            <a:r>
              <a:rPr lang="en-US" sz="20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clientes</a:t>
            </a:r>
            <a:r>
              <a:rPr lang="en-US" sz="20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nivel global</a:t>
            </a:r>
            <a:endParaRPr b="0" i="0" sz="2000" u="none" cap="none" strike="noStrike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63" y="1183588"/>
            <a:ext cx="10982325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/>
          <p:nvPr>
            <p:ph type="title"/>
          </p:nvPr>
        </p:nvSpPr>
        <p:spPr>
          <a:xfrm>
            <a:off x="419095" y="299136"/>
            <a:ext cx="11410953" cy="10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972"/>
              </a:buClr>
              <a:buSzPts val="3200"/>
              <a:buFont typeface="Century Gothic"/>
              <a:buNone/>
            </a:pPr>
            <a:r>
              <a:rPr b="1" lang="en-US"/>
              <a:t>Diferencias con otros modelos de lenguaje extendido</a:t>
            </a:r>
            <a:endParaRPr b="1"/>
          </a:p>
        </p:txBody>
      </p:sp>
      <p:pic>
        <p:nvPicPr>
          <p:cNvPr id="146" name="Google Shape;146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6390" l="0" r="0" t="36387"/>
          <a:stretch/>
        </p:blipFill>
        <p:spPr>
          <a:xfrm>
            <a:off x="0" y="4991096"/>
            <a:ext cx="12191995" cy="186690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>
            <p:ph idx="1" type="body"/>
          </p:nvPr>
        </p:nvSpPr>
        <p:spPr>
          <a:xfrm>
            <a:off x="419101" y="1371600"/>
            <a:ext cx="68835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b="1" lang="en-US" sz="15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calidad de la respuesta,</a:t>
            </a:r>
            <a:r>
              <a:rPr lang="en-US" sz="15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Vincent se basa en el uso simultáneo de varios modelos de recuperación (BERT, colBERT) y de lenguaje (GPT 4 y Gemini 1.5). Eso hace que proyecte una mejor respuesta a la que otros modelos realicen de forma individual.</a:t>
            </a:r>
            <a:endParaRPr sz="15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b="1" lang="en-US" sz="15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Trabajamos con un dataset controlado </a:t>
            </a:r>
            <a:r>
              <a:rPr lang="en-US" sz="15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enriquecido con metadata, lo que aminora el riesgo de alucinaciones.</a:t>
            </a:r>
            <a:endParaRPr sz="15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b="1" lang="en-US" sz="15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Seguridad de la información,</a:t>
            </a:r>
            <a:r>
              <a:rPr lang="en-US" sz="15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Vincent no utiliza los prompts, ni los documentos para el entrenamiento del modelo ni los utiliza con fines comerciales. Estamos como empresa acreditados con la ISO 27001 y en proceso de sacar la SOC 2.</a:t>
            </a:r>
            <a:endParaRPr sz="15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b="1" lang="en-US" sz="15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Workflows especializados</a:t>
            </a:r>
            <a:r>
              <a:rPr lang="en-US" sz="15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multijurisdiccionales y análisis de documentos (transaccionales, regulatorios y litigiosos)</a:t>
            </a:r>
            <a:endParaRPr sz="15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1589" lvl="0" marL="22859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8EC0"/>
              </a:buClr>
              <a:buSzPts val="2000"/>
              <a:buFont typeface="Noto Sans Symbols"/>
              <a:buNone/>
            </a:pPr>
            <a:r>
              <a:t/>
            </a:r>
            <a:endParaRPr sz="1300">
              <a:solidFill>
                <a:srgbClr val="7671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2125" y="1716750"/>
            <a:ext cx="2285500" cy="23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ibliotec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2020-10-09T16:17:53Z</dcterms:created>
  <dc:creator>Harley Quinn</dc:creator>
</cp:coreProperties>
</file>