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8" r:id="rId3"/>
    <p:sldId id="259" r:id="rId4"/>
    <p:sldId id="398" r:id="rId5"/>
    <p:sldId id="393" r:id="rId6"/>
    <p:sldId id="400" r:id="rId7"/>
    <p:sldId id="397" r:id="rId8"/>
    <p:sldId id="310" r:id="rId9"/>
    <p:sldId id="350" r:id="rId10"/>
    <p:sldId id="260" r:id="rId11"/>
    <p:sldId id="401" r:id="rId12"/>
    <p:sldId id="261" r:id="rId13"/>
    <p:sldId id="946" r:id="rId14"/>
    <p:sldId id="406" r:id="rId15"/>
    <p:sldId id="262" r:id="rId16"/>
    <p:sldId id="405" r:id="rId17"/>
    <p:sldId id="263" r:id="rId18"/>
    <p:sldId id="265" r:id="rId19"/>
    <p:sldId id="947" r:id="rId20"/>
    <p:sldId id="948" r:id="rId21"/>
    <p:sldId id="949" r:id="rId22"/>
    <p:sldId id="950" r:id="rId23"/>
    <p:sldId id="951" r:id="rId24"/>
    <p:sldId id="952" r:id="rId25"/>
    <p:sldId id="257" r:id="rId26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3972"/>
    <a:srgbClr val="4C5D8E"/>
    <a:srgbClr val="6A7CB0"/>
    <a:srgbClr val="D21318"/>
    <a:srgbClr val="A8130E"/>
    <a:srgbClr val="F46B42"/>
    <a:srgbClr val="C5AE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D00D9E-8D8A-4ADD-BE02-979C58F4657E}" v="10" dt="2024-11-28T13:41:39.2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82710" autoAdjust="0"/>
  </p:normalViewPr>
  <p:slideViewPr>
    <p:cSldViewPr snapToGrid="0">
      <p:cViewPr varScale="1">
        <p:scale>
          <a:sx n="69" d="100"/>
          <a:sy n="69" d="100"/>
        </p:scale>
        <p:origin x="1200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D7FF9-7D40-448A-84BE-8AAADE149423}" type="datetimeFigureOut">
              <a:rPr lang="es-PE" smtClean="0"/>
              <a:t>28/11/2024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F31A4-7B91-4FC0-82D6-91C46CCF2AE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9714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E2A45E-6068-43EA-80D5-097836889678}" type="datetimeFigureOut">
              <a:rPr lang="es-CO" smtClean="0"/>
              <a:t>28/11/2024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7427C-3CDB-412A-B6C1-7B2E0A3C66D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7120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0ECED-8E63-4AAE-B9DB-E2573D0567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185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911E8-A233-4C2D-86EE-EB4A7E6FAB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58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9CC68-86F6-4C41-BB68-563FFE5D02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65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5E336-5621-2546-9A06-D9574B614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394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7427C-3CDB-412A-B6C1-7B2E0A3C66D2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7448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7427C-3CDB-412A-B6C1-7B2E0A3C66D2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33395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2 Imagen" descr="presentacion ppt SIBAE 2024 a.jpg">
            <a:extLst>
              <a:ext uri="{FF2B5EF4-FFF2-40B4-BE49-F238E27FC236}">
                <a16:creationId xmlns:a16="http://schemas.microsoft.com/office/drawing/2014/main" id="{8509835F-5CF8-39A1-4AEB-9A0B96D1BC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 l="16142" t="11080" r="17192" b="10794"/>
          <a:stretch/>
        </p:blipFill>
        <p:spPr>
          <a:xfrm>
            <a:off x="570270" y="17716"/>
            <a:ext cx="10392697" cy="684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99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abla 6"/>
          <p:cNvSpPr txBox="1">
            <a:spLocks noGrp="1"/>
          </p:cNvSpPr>
          <p:nvPr>
            <p:ph type="tbl" idx="4294967295"/>
          </p:nvPr>
        </p:nvSpPr>
        <p:spPr>
          <a:xfrm>
            <a:off x="3636513" y="1534646"/>
            <a:ext cx="7967660" cy="4300084"/>
          </a:xfrm>
          <a:prstGeom prst="rect">
            <a:avLst/>
          </a:prstGeom>
        </p:spPr>
        <p:txBody>
          <a:bodyPr/>
          <a:lstStyle>
            <a:lvl1pPr>
              <a:buClr>
                <a:srgbClr val="1E3972"/>
              </a:buClr>
              <a:defRPr lang="es-PE"/>
            </a:lvl1pPr>
          </a:lstStyle>
          <a:p>
            <a:pPr lvl="0"/>
            <a:r>
              <a:rPr lang="es-ES" dirty="0"/>
              <a:t>Haga clic en el icono para agregar una tabla</a:t>
            </a:r>
            <a:endParaRPr lang="es-PE" dirty="0"/>
          </a:p>
        </p:txBody>
      </p:sp>
      <p:sp>
        <p:nvSpPr>
          <p:cNvPr id="3" name="Título 1"/>
          <p:cNvSpPr txBox="1">
            <a:spLocks noGrp="1"/>
          </p:cNvSpPr>
          <p:nvPr>
            <p:ph type="title"/>
          </p:nvPr>
        </p:nvSpPr>
        <p:spPr>
          <a:xfrm>
            <a:off x="419095" y="299136"/>
            <a:ext cx="11185077" cy="1235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rgbClr val="1E3972"/>
                </a:solidFill>
              </a:defRPr>
            </a:lvl1pPr>
          </a:lstStyle>
          <a:p>
            <a:pPr lvl="0"/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4" name="Rectángulo 18"/>
          <p:cNvSpPr/>
          <p:nvPr/>
        </p:nvSpPr>
        <p:spPr>
          <a:xfrm>
            <a:off x="419096" y="299136"/>
            <a:ext cx="3390906" cy="49551"/>
          </a:xfrm>
          <a:prstGeom prst="rect">
            <a:avLst/>
          </a:pr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5" name="Marcador de texto 10"/>
          <p:cNvSpPr txBox="1">
            <a:spLocks noGrp="1"/>
          </p:cNvSpPr>
          <p:nvPr>
            <p:ph type="body" idx="4294967295"/>
          </p:nvPr>
        </p:nvSpPr>
        <p:spPr>
          <a:xfrm>
            <a:off x="419096" y="1556418"/>
            <a:ext cx="3036886" cy="4278313"/>
          </a:xfrm>
          <a:prstGeom prst="rect">
            <a:avLst/>
          </a:prstGeom>
        </p:spPr>
        <p:txBody>
          <a:bodyPr/>
          <a:lstStyle>
            <a:lvl1pPr>
              <a:buClr>
                <a:srgbClr val="1E3972"/>
              </a:buClr>
              <a:defRPr/>
            </a:lvl1pPr>
            <a:lvl2pPr>
              <a:buClr>
                <a:srgbClr val="1E3972"/>
              </a:buClr>
              <a:defRPr/>
            </a:lvl2pPr>
            <a:lvl3pPr>
              <a:buClr>
                <a:srgbClr val="1E3972"/>
              </a:buClr>
              <a:defRPr/>
            </a:lvl3pPr>
            <a:lvl4pPr>
              <a:buClr>
                <a:srgbClr val="1E3972"/>
              </a:buClr>
              <a:defRPr/>
            </a:lvl4pPr>
            <a:lvl5pPr>
              <a:buClr>
                <a:srgbClr val="1E3972"/>
              </a:buClr>
              <a:defRPr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8696D60-960D-3B88-72A6-3CBA4A2362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3750" t="81333" r="15625" b="10500"/>
          <a:stretch/>
        </p:blipFill>
        <p:spPr>
          <a:xfrm>
            <a:off x="1222975" y="5977094"/>
            <a:ext cx="9707942" cy="88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12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co Gris">
    <p:bg>
      <p:bgPr>
        <a:gradFill>
          <a:gsLst>
            <a:gs pos="0">
              <a:srgbClr val="FFFFFF"/>
            </a:gs>
            <a:gs pos="100000">
              <a:srgbClr val="FBFBF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6"/>
          <p:cNvSpPr txBox="1">
            <a:spLocks noGrp="1"/>
          </p:cNvSpPr>
          <p:nvPr>
            <p:ph type="body" idx="4294967295"/>
          </p:nvPr>
        </p:nvSpPr>
        <p:spPr>
          <a:xfrm>
            <a:off x="419096" y="1562096"/>
            <a:ext cx="5010153" cy="4419596"/>
          </a:xfrm>
          <a:prstGeom prst="rect">
            <a:avLst/>
          </a:prstGeom>
        </p:spPr>
        <p:txBody>
          <a:bodyPr/>
          <a:lstStyle>
            <a:lvl1pPr>
              <a:buClr>
                <a:srgbClr val="1E3972"/>
              </a:buClr>
              <a:defRPr/>
            </a:lvl1pPr>
            <a:lvl2pPr>
              <a:buClr>
                <a:srgbClr val="1E3972"/>
              </a:buClr>
              <a:defRPr/>
            </a:lvl2pPr>
            <a:lvl3pPr>
              <a:buClr>
                <a:srgbClr val="1E3972"/>
              </a:buClr>
              <a:defRPr/>
            </a:lvl3pPr>
            <a:lvl4pPr>
              <a:buClr>
                <a:srgbClr val="1E3972"/>
              </a:buClr>
              <a:defRPr/>
            </a:lvl4pPr>
            <a:lvl5pPr>
              <a:buClr>
                <a:srgbClr val="1E3972"/>
              </a:buClr>
              <a:defRPr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  <p:sp>
        <p:nvSpPr>
          <p:cNvPr id="4" name="Marcador de texto 6"/>
          <p:cNvSpPr txBox="1">
            <a:spLocks noGrp="1"/>
          </p:cNvSpPr>
          <p:nvPr>
            <p:ph type="body" idx="4294967295"/>
          </p:nvPr>
        </p:nvSpPr>
        <p:spPr>
          <a:xfrm>
            <a:off x="6657975" y="1562096"/>
            <a:ext cx="5010153" cy="4419596"/>
          </a:xfrm>
          <a:prstGeom prst="rect">
            <a:avLst/>
          </a:prstGeom>
        </p:spPr>
        <p:txBody>
          <a:bodyPr/>
          <a:lstStyle>
            <a:lvl1pPr>
              <a:buClr>
                <a:srgbClr val="1E3972"/>
              </a:buClr>
              <a:defRPr/>
            </a:lvl1pPr>
            <a:lvl2pPr>
              <a:buClr>
                <a:srgbClr val="1E3972"/>
              </a:buClr>
              <a:defRPr/>
            </a:lvl2pPr>
            <a:lvl3pPr>
              <a:buClr>
                <a:srgbClr val="1E3972"/>
              </a:buClr>
              <a:defRPr/>
            </a:lvl3pPr>
            <a:lvl4pPr>
              <a:buClr>
                <a:srgbClr val="1E3972"/>
              </a:buClr>
              <a:defRPr/>
            </a:lvl4pPr>
            <a:lvl5pPr>
              <a:buClr>
                <a:srgbClr val="1E3972"/>
              </a:buClr>
              <a:defRPr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  <p:sp>
        <p:nvSpPr>
          <p:cNvPr id="5" name="Título 1"/>
          <p:cNvSpPr txBox="1">
            <a:spLocks noGrp="1"/>
          </p:cNvSpPr>
          <p:nvPr>
            <p:ph type="title"/>
          </p:nvPr>
        </p:nvSpPr>
        <p:spPr>
          <a:xfrm>
            <a:off x="419096" y="299136"/>
            <a:ext cx="11249032" cy="12629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>
                <a:solidFill>
                  <a:srgbClr val="1E3972"/>
                </a:solidFill>
              </a:defRPr>
            </a:lvl1pPr>
          </a:lstStyle>
          <a:p>
            <a:pPr lvl="0"/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6" name="Rectángulo 18"/>
          <p:cNvSpPr/>
          <p:nvPr/>
        </p:nvSpPr>
        <p:spPr>
          <a:xfrm>
            <a:off x="419096" y="299136"/>
            <a:ext cx="3390906" cy="49551"/>
          </a:xfrm>
          <a:prstGeom prst="rect">
            <a:avLst/>
          </a:pr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D460681-6525-8D9E-2BDD-8AE2AFB38C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3750" t="81333" r="15625" b="10500"/>
          <a:stretch/>
        </p:blipFill>
        <p:spPr>
          <a:xfrm>
            <a:off x="1222975" y="5977094"/>
            <a:ext cx="9707942" cy="88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2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zul Bl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6"/>
          <p:cNvSpPr txBox="1">
            <a:spLocks noGrp="1"/>
          </p:cNvSpPr>
          <p:nvPr>
            <p:ph type="body" idx="4294967295"/>
          </p:nvPr>
        </p:nvSpPr>
        <p:spPr>
          <a:xfrm>
            <a:off x="419096" y="1581153"/>
            <a:ext cx="5010153" cy="4400549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bg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bg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bg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  <p:sp>
        <p:nvSpPr>
          <p:cNvPr id="4" name="Marcador de texto 6"/>
          <p:cNvSpPr txBox="1">
            <a:spLocks noGrp="1"/>
          </p:cNvSpPr>
          <p:nvPr>
            <p:ph type="body" idx="4294967295"/>
          </p:nvPr>
        </p:nvSpPr>
        <p:spPr>
          <a:xfrm>
            <a:off x="6476996" y="1581153"/>
            <a:ext cx="5010153" cy="4400549"/>
          </a:xfrm>
          <a:prstGeom prst="rect">
            <a:avLst/>
          </a:prstGeom>
        </p:spPr>
        <p:txBody>
          <a:bodyPr/>
          <a:lstStyle>
            <a:lvl1pPr>
              <a:buClr>
                <a:srgbClr val="1E3972"/>
              </a:buClr>
              <a:defRPr/>
            </a:lvl1pPr>
            <a:lvl2pPr>
              <a:buClr>
                <a:srgbClr val="1E3972"/>
              </a:buClr>
              <a:defRPr/>
            </a:lvl2pPr>
            <a:lvl3pPr>
              <a:buClr>
                <a:srgbClr val="1E3972"/>
              </a:buClr>
              <a:defRPr/>
            </a:lvl3pPr>
            <a:lvl4pPr>
              <a:buClr>
                <a:srgbClr val="1E3972"/>
              </a:buClr>
              <a:defRPr/>
            </a:lvl4pPr>
            <a:lvl5pPr>
              <a:buClr>
                <a:srgbClr val="1E3972"/>
              </a:buClr>
              <a:defRPr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  <p:sp>
        <p:nvSpPr>
          <p:cNvPr id="5" name="Título 1"/>
          <p:cNvSpPr txBox="1">
            <a:spLocks noGrp="1"/>
          </p:cNvSpPr>
          <p:nvPr>
            <p:ph type="title"/>
          </p:nvPr>
        </p:nvSpPr>
        <p:spPr>
          <a:xfrm>
            <a:off x="419096" y="299136"/>
            <a:ext cx="11068053" cy="128201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s-PE" sz="3200" dirty="0">
                <a:solidFill>
                  <a:srgbClr val="1E3972"/>
                </a:solidFill>
              </a:defRPr>
            </a:lvl1pPr>
          </a:lstStyle>
          <a:p>
            <a:pPr lvl="0"/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6" name="Rectángulo 11"/>
          <p:cNvSpPr/>
          <p:nvPr/>
        </p:nvSpPr>
        <p:spPr>
          <a:xfrm>
            <a:off x="419096" y="299136"/>
            <a:ext cx="3390906" cy="49551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8" name="Rectángulo 18">
            <a:extLst>
              <a:ext uri="{FF2B5EF4-FFF2-40B4-BE49-F238E27FC236}">
                <a16:creationId xmlns:a16="http://schemas.microsoft.com/office/drawing/2014/main" id="{0D1B0EB2-8E23-42F0-8A99-7E057ABF7FA0}"/>
              </a:ext>
            </a:extLst>
          </p:cNvPr>
          <p:cNvSpPr/>
          <p:nvPr userDrawn="1"/>
        </p:nvSpPr>
        <p:spPr>
          <a:xfrm>
            <a:off x="419096" y="299136"/>
            <a:ext cx="3390906" cy="49551"/>
          </a:xfrm>
          <a:prstGeom prst="rect">
            <a:avLst/>
          </a:pr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D5A9DCD-042F-558E-6DCB-B9EDBCB057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3750" t="81333" r="15625" b="10500"/>
          <a:stretch/>
        </p:blipFill>
        <p:spPr>
          <a:xfrm>
            <a:off x="1222975" y="5977094"/>
            <a:ext cx="9707942" cy="88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05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tiv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9029524D-7FD3-414C-8133-65344E8B4D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9096" y="299136"/>
            <a:ext cx="11068053" cy="128201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s-PE" sz="3200" dirty="0">
                <a:solidFill>
                  <a:srgbClr val="1E3972"/>
                </a:solidFill>
              </a:defRPr>
            </a:lvl1pPr>
          </a:lstStyle>
          <a:p>
            <a:pPr lvl="0"/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9" name="Rectángulo 18">
            <a:extLst>
              <a:ext uri="{FF2B5EF4-FFF2-40B4-BE49-F238E27FC236}">
                <a16:creationId xmlns:a16="http://schemas.microsoft.com/office/drawing/2014/main" id="{F74F6D47-CB7F-449E-A4FA-CEE388D69302}"/>
              </a:ext>
            </a:extLst>
          </p:cNvPr>
          <p:cNvSpPr/>
          <p:nvPr userDrawn="1"/>
        </p:nvSpPr>
        <p:spPr>
          <a:xfrm>
            <a:off x="419096" y="299136"/>
            <a:ext cx="3390906" cy="49551"/>
          </a:xfrm>
          <a:prstGeom prst="rect">
            <a:avLst/>
          </a:pr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Marcador de texto 6">
            <a:extLst>
              <a:ext uri="{FF2B5EF4-FFF2-40B4-BE49-F238E27FC236}">
                <a16:creationId xmlns:a16="http://schemas.microsoft.com/office/drawing/2014/main" id="{0C2DED47-5193-521F-E85B-31B677F31C6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9096" y="1702937"/>
            <a:ext cx="11163077" cy="4220190"/>
          </a:xfrm>
          <a:prstGeom prst="rect">
            <a:avLst/>
          </a:prstGeom>
        </p:spPr>
        <p:txBody>
          <a:bodyPr/>
          <a:lstStyle>
            <a:lvl1pPr>
              <a:buClr>
                <a:srgbClr val="1E3972"/>
              </a:buClr>
              <a:defRPr/>
            </a:lvl1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F39AAC8-CF9D-A2DB-E84E-16C9203E60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3750" t="81333" r="15625" b="10500"/>
          <a:stretch/>
        </p:blipFill>
        <p:spPr>
          <a:xfrm>
            <a:off x="1222975" y="5977094"/>
            <a:ext cx="9707942" cy="88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22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o 19">
            <a:extLst>
              <a:ext uri="{FF2B5EF4-FFF2-40B4-BE49-F238E27FC236}">
                <a16:creationId xmlns:a16="http://schemas.microsoft.com/office/drawing/2014/main" id="{93C34E8D-0C77-DB88-3564-1DF2FC90A960}"/>
              </a:ext>
            </a:extLst>
          </p:cNvPr>
          <p:cNvGrpSpPr/>
          <p:nvPr userDrawn="1"/>
        </p:nvGrpSpPr>
        <p:grpSpPr>
          <a:xfrm>
            <a:off x="1123003" y="2169401"/>
            <a:ext cx="9945990" cy="2519197"/>
            <a:chOff x="761353" y="2636943"/>
            <a:chExt cx="9945990" cy="2519197"/>
          </a:xfrm>
        </p:grpSpPr>
        <p:pic>
          <p:nvPicPr>
            <p:cNvPr id="4" name="Imagen 3" descr="Imagen que contiene Icono&#10;&#10;Descripción generada automáticamente">
              <a:extLst>
                <a:ext uri="{FF2B5EF4-FFF2-40B4-BE49-F238E27FC236}">
                  <a16:creationId xmlns:a16="http://schemas.microsoft.com/office/drawing/2014/main" id="{9D5078AE-ACB2-F009-72D0-EE8ABA4C20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899" y="3981842"/>
              <a:ext cx="2531444" cy="1174298"/>
            </a:xfrm>
            <a:prstGeom prst="rect">
              <a:avLst/>
            </a:prstGeom>
          </p:spPr>
        </p:pic>
        <p:pic>
          <p:nvPicPr>
            <p:cNvPr id="8" name="Imagen 7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F413A101-147B-4250-8E8A-69CDCAF259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9354" y="2636943"/>
              <a:ext cx="978423" cy="975162"/>
            </a:xfrm>
            <a:prstGeom prst="rect">
              <a:avLst/>
            </a:prstGeom>
          </p:spPr>
        </p:pic>
        <p:pic>
          <p:nvPicPr>
            <p:cNvPr id="10" name="Imagen 9" descr="Un dibujo de una cara feliz&#10;&#10;Descripción generada automáticamente con confianza baja">
              <a:extLst>
                <a:ext uri="{FF2B5EF4-FFF2-40B4-BE49-F238E27FC236}">
                  <a16:creationId xmlns:a16="http://schemas.microsoft.com/office/drawing/2014/main" id="{A255E7FE-B26B-1167-DA51-612C99B6B7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9009" y="4333795"/>
              <a:ext cx="2945982" cy="619257"/>
            </a:xfrm>
            <a:prstGeom prst="rect">
              <a:avLst/>
            </a:prstGeom>
          </p:spPr>
        </p:pic>
        <p:pic>
          <p:nvPicPr>
            <p:cNvPr id="1026" name="Picture 2" descr="Universidad ESAN - Grupo Compostela de Universidades">
              <a:extLst>
                <a:ext uri="{FF2B5EF4-FFF2-40B4-BE49-F238E27FC236}">
                  <a16:creationId xmlns:a16="http://schemas.microsoft.com/office/drawing/2014/main" id="{79373F45-6D9D-FC16-4551-AA2C7FCB400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353" y="4130706"/>
              <a:ext cx="3035980" cy="1025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Imagen 2" descr="Logotipo&#10;&#10;Descripción generada automáticamente">
              <a:extLst>
                <a:ext uri="{FF2B5EF4-FFF2-40B4-BE49-F238E27FC236}">
                  <a16:creationId xmlns:a16="http://schemas.microsoft.com/office/drawing/2014/main" id="{1B0DB337-E75C-E515-5AAE-CBB0979C0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3796" y="2636943"/>
              <a:ext cx="2274458" cy="1074744"/>
            </a:xfrm>
            <a:prstGeom prst="rect">
              <a:avLst/>
            </a:prstGeom>
          </p:spPr>
        </p:pic>
        <p:pic>
          <p:nvPicPr>
            <p:cNvPr id="14" name="Imagen 13" descr="Logotipo, Icono&#10;&#10;Descripción generada automáticamente">
              <a:extLst>
                <a:ext uri="{FF2B5EF4-FFF2-40B4-BE49-F238E27FC236}">
                  <a16:creationId xmlns:a16="http://schemas.microsoft.com/office/drawing/2014/main" id="{3B237888-E60D-6092-0D36-780C71FE8B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8484" y="2661598"/>
              <a:ext cx="1327032" cy="1025434"/>
            </a:xfrm>
            <a:prstGeom prst="rect">
              <a:avLst/>
            </a:prstGeom>
          </p:spPr>
        </p:pic>
      </p:grpSp>
      <p:pic>
        <p:nvPicPr>
          <p:cNvPr id="21" name="Imagen 20">
            <a:extLst>
              <a:ext uri="{FF2B5EF4-FFF2-40B4-BE49-F238E27FC236}">
                <a16:creationId xmlns:a16="http://schemas.microsoft.com/office/drawing/2014/main" id="{7811EC27-BC6B-EF38-B47A-8214D7BD569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l="33750" t="82519" r="40733" b="10500"/>
          <a:stretch/>
        </p:blipFill>
        <p:spPr>
          <a:xfrm>
            <a:off x="3649433" y="617957"/>
            <a:ext cx="4893131" cy="75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42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0946-0F4E-4A08-ACBC-50BA2414B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133851-FC24-498A-B3CC-063589422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71879-8C51-4DF4-A78B-D979DE1F5272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2DB8C9-1170-4C45-BA9F-19462D3D3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BA7FB6-849E-449A-9858-17B904CA0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D8D2-810B-4C08-936D-7D3FAB08A7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82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p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734"/>
            <a:ext cx="12192000" cy="6908194"/>
          </a:xfrm>
          <a:prstGeom prst="rect">
            <a:avLst/>
          </a:prstGeom>
        </p:spPr>
      </p:pic>
      <p:sp>
        <p:nvSpPr>
          <p:cNvPr id="7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07450" y="291953"/>
            <a:ext cx="11458413" cy="691681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950" b="1" i="0" cap="none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649980" y="2083633"/>
            <a:ext cx="11415883" cy="3253891"/>
          </a:xfrm>
          <a:prstGeom prst="rect">
            <a:avLst/>
          </a:prstGeom>
        </p:spPr>
        <p:txBody>
          <a:bodyPr/>
          <a:lstStyle>
            <a:lvl1pPr marL="214313" indent="-214313">
              <a:buClr>
                <a:srgbClr val="E05529"/>
              </a:buClr>
              <a:buSzPct val="80000"/>
              <a:buFont typeface="Arial" charset="0"/>
              <a:buChar char="•"/>
              <a:defRPr sz="1350" cap="none" baseline="0">
                <a:solidFill>
                  <a:schemeClr val="tx2"/>
                </a:solidFill>
                <a:latin typeface="Arial" charset="0"/>
              </a:defRPr>
            </a:lvl1pPr>
            <a:lvl2pPr marL="342892" indent="0">
              <a:buFontTx/>
              <a:buNone/>
              <a:defRPr sz="1350" baseline="0">
                <a:solidFill>
                  <a:schemeClr val="tx2"/>
                </a:solidFill>
                <a:latin typeface="DIN-Regular" charset="0"/>
              </a:defRPr>
            </a:lvl2pPr>
            <a:lvl3pPr marL="900095" indent="-214313">
              <a:buClr>
                <a:srgbClr val="E05529"/>
              </a:buClr>
              <a:buSzPct val="80000"/>
              <a:buFont typeface="Arial" charset="0"/>
              <a:buChar char="•"/>
              <a:defRPr sz="1200" baseline="0">
                <a:solidFill>
                  <a:schemeClr val="tx2"/>
                </a:solidFill>
                <a:latin typeface="Arial" charset="0"/>
              </a:defRPr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649980" y="1514476"/>
            <a:ext cx="11415883" cy="39677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50" b="1" i="0" cap="all" baseline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FontTx/>
              <a:buNone/>
              <a:defRPr sz="1350" cap="all" baseline="0">
                <a:solidFill>
                  <a:schemeClr val="accent6"/>
                </a:solidFill>
                <a:latin typeface="DIN-Medium" charset="0"/>
              </a:defRPr>
            </a:lvl2pPr>
            <a:lvl3pPr marL="685783" indent="0">
              <a:buFontTx/>
              <a:buNone/>
              <a:defRPr sz="1350" cap="all" baseline="0">
                <a:solidFill>
                  <a:schemeClr val="accent6"/>
                </a:solidFill>
                <a:latin typeface="DIN-Medium" charset="0"/>
              </a:defRPr>
            </a:lvl3pPr>
            <a:lvl4pPr marL="1028675" indent="0">
              <a:buFontTx/>
              <a:buNone/>
              <a:defRPr sz="1350" cap="all" baseline="0">
                <a:solidFill>
                  <a:schemeClr val="accent6"/>
                </a:solidFill>
                <a:latin typeface="DIN-Medium" charset="0"/>
              </a:defRPr>
            </a:lvl4pPr>
            <a:lvl5pPr marL="1371566" indent="0">
              <a:buFontTx/>
              <a:buNone/>
              <a:defRPr sz="1350" cap="all" baseline="0">
                <a:solidFill>
                  <a:schemeClr val="accent6"/>
                </a:solidFill>
                <a:latin typeface="DIN-Medium" charset="0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3" name="Rectangle 12"/>
          <p:cNvSpPr/>
          <p:nvPr userDrawn="1"/>
        </p:nvSpPr>
        <p:spPr>
          <a:xfrm flipH="1">
            <a:off x="397990" y="291953"/>
            <a:ext cx="112375" cy="691681"/>
          </a:xfrm>
          <a:prstGeom prst="rect">
            <a:avLst/>
          </a:prstGeom>
          <a:solidFill>
            <a:srgbClr val="E05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Slide Number Placeholder 35"/>
          <p:cNvSpPr>
            <a:spLocks noGrp="1"/>
          </p:cNvSpPr>
          <p:nvPr>
            <p:ph type="sldNum" sz="quarter" idx="19"/>
          </p:nvPr>
        </p:nvSpPr>
        <p:spPr>
          <a:xfrm>
            <a:off x="6014804" y="6264468"/>
            <a:ext cx="367259" cy="365125"/>
          </a:xfrm>
          <a:prstGeom prst="rect">
            <a:avLst/>
          </a:prstGeom>
        </p:spPr>
        <p:txBody>
          <a:bodyPr/>
          <a:lstStyle>
            <a:lvl1pPr algn="ctr">
              <a:defRPr sz="525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82A3021-2E9D-4A45-A228-088E67FB350E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28660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601B89-619D-EE8F-276B-00B346739B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76524DE-D01F-F18D-5ADE-DA0E6E5BB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73592-1D29-DF28-410F-12B5F8753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6BFAE-53C8-48BA-A8B6-EDEE28F2E167}" type="datetimeFigureOut">
              <a:rPr lang="es-MX" smtClean="0"/>
              <a:t>28/11/2024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226E43-F2B9-53A9-E115-9ACD18E4F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D6D804-12E9-D41B-AB72-7A11B41B0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EF95-A3E0-4F3A-8167-FE71FC43F3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33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bjetivo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419096" y="299136"/>
            <a:ext cx="11315700" cy="11308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>
                <a:solidFill>
                  <a:srgbClr val="1E3972"/>
                </a:solidFill>
              </a:defRPr>
            </a:lvl1pPr>
          </a:lstStyle>
          <a:p>
            <a:pPr lvl="0"/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3" name="Marcador de texto 3"/>
          <p:cNvSpPr txBox="1">
            <a:spLocks noGrp="1"/>
          </p:cNvSpPr>
          <p:nvPr>
            <p:ph type="body" idx="4294967295"/>
          </p:nvPr>
        </p:nvSpPr>
        <p:spPr>
          <a:xfrm>
            <a:off x="419096" y="1429985"/>
            <a:ext cx="11315700" cy="4655794"/>
          </a:xfrm>
          <a:prstGeom prst="rect">
            <a:avLst/>
          </a:prstGeom>
        </p:spPr>
        <p:txBody>
          <a:bodyPr/>
          <a:lstStyle>
            <a:lvl1pPr>
              <a:buClr>
                <a:srgbClr val="1E3972"/>
              </a:buClr>
              <a:defRPr/>
            </a:lvl1pPr>
            <a:lvl2pPr>
              <a:buClr>
                <a:srgbClr val="1E3972"/>
              </a:buClr>
              <a:defRPr/>
            </a:lvl2pPr>
            <a:lvl3pPr>
              <a:buClr>
                <a:srgbClr val="1E3972"/>
              </a:buClr>
              <a:defRPr/>
            </a:lvl3pPr>
            <a:lvl4pPr>
              <a:buClr>
                <a:srgbClr val="1E3972"/>
              </a:buClr>
              <a:defRPr/>
            </a:lvl4pPr>
            <a:lvl5pPr>
              <a:buClr>
                <a:srgbClr val="1E3972"/>
              </a:buClr>
              <a:defRPr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  <p:sp>
        <p:nvSpPr>
          <p:cNvPr id="4" name="Rectángulo 5"/>
          <p:cNvSpPr/>
          <p:nvPr/>
        </p:nvSpPr>
        <p:spPr>
          <a:xfrm>
            <a:off x="419096" y="299136"/>
            <a:ext cx="3390906" cy="49551"/>
          </a:xfrm>
          <a:prstGeom prst="rect">
            <a:avLst/>
          </a:pr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ADD3F2C-AE84-916E-F73A-17E1356F31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3750" t="81333" r="15625" b="10500"/>
          <a:stretch/>
        </p:blipFill>
        <p:spPr>
          <a:xfrm>
            <a:off x="1222975" y="5977094"/>
            <a:ext cx="9707942" cy="88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82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Izqui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6"/>
          <p:cNvSpPr txBox="1">
            <a:spLocks noGrp="1"/>
          </p:cNvSpPr>
          <p:nvPr>
            <p:ph type="pic" idx="4294967295"/>
          </p:nvPr>
        </p:nvSpPr>
        <p:spPr>
          <a:xfrm>
            <a:off x="11153" y="13647"/>
            <a:ext cx="4800600" cy="6858000"/>
          </a:xfrm>
          <a:prstGeom prst="rect">
            <a:avLst/>
          </a:prstGeom>
        </p:spPr>
        <p:txBody>
          <a:bodyPr/>
          <a:lstStyle>
            <a:lvl1pPr>
              <a:buClr>
                <a:srgbClr val="1E3972"/>
              </a:buClr>
              <a:defRPr lang="es-PE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s-PE" dirty="0"/>
          </a:p>
        </p:txBody>
      </p:sp>
      <p:sp>
        <p:nvSpPr>
          <p:cNvPr id="4" name="Título 8"/>
          <p:cNvSpPr txBox="1">
            <a:spLocks noGrp="1"/>
          </p:cNvSpPr>
          <p:nvPr>
            <p:ph type="title"/>
          </p:nvPr>
        </p:nvSpPr>
        <p:spPr>
          <a:xfrm>
            <a:off x="5086349" y="300775"/>
            <a:ext cx="6743700" cy="127372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>
                <a:solidFill>
                  <a:srgbClr val="1E3972"/>
                </a:solidFill>
              </a:defRPr>
            </a:lvl1pPr>
          </a:lstStyle>
          <a:p>
            <a:pPr lvl="0"/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5" name="Marcador de texto 10"/>
          <p:cNvSpPr txBox="1">
            <a:spLocks noGrp="1"/>
          </p:cNvSpPr>
          <p:nvPr>
            <p:ph type="body" idx="4294967295"/>
          </p:nvPr>
        </p:nvSpPr>
        <p:spPr>
          <a:xfrm>
            <a:off x="5086349" y="1638303"/>
            <a:ext cx="6743700" cy="45529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2" name="Rectángulo 5">
            <a:extLst>
              <a:ext uri="{FF2B5EF4-FFF2-40B4-BE49-F238E27FC236}">
                <a16:creationId xmlns:a16="http://schemas.microsoft.com/office/drawing/2014/main" id="{7C825658-42F8-458B-B869-680CA5F1149E}"/>
              </a:ext>
            </a:extLst>
          </p:cNvPr>
          <p:cNvSpPr/>
          <p:nvPr userDrawn="1"/>
        </p:nvSpPr>
        <p:spPr>
          <a:xfrm>
            <a:off x="5086799" y="299136"/>
            <a:ext cx="3390906" cy="49551"/>
          </a:xfrm>
          <a:prstGeom prst="rect">
            <a:avLst/>
          </a:pr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7D1A8F9-B1A3-E806-9C07-E1A87EE027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3750" t="81333" r="15625" b="10500"/>
          <a:stretch/>
        </p:blipFill>
        <p:spPr>
          <a:xfrm>
            <a:off x="1222975" y="5977094"/>
            <a:ext cx="9707942" cy="88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95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Derech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6"/>
          <p:cNvSpPr txBox="1">
            <a:spLocks noGrp="1"/>
          </p:cNvSpPr>
          <p:nvPr>
            <p:ph type="pic" idx="4294967295"/>
          </p:nvPr>
        </p:nvSpPr>
        <p:spPr>
          <a:xfrm>
            <a:off x="6362696" y="0"/>
            <a:ext cx="5829300" cy="6858000"/>
          </a:xfrm>
          <a:prstGeom prst="rect">
            <a:avLst/>
          </a:prstGeom>
        </p:spPr>
        <p:txBody>
          <a:bodyPr/>
          <a:lstStyle>
            <a:lvl1pPr>
              <a:buClr>
                <a:srgbClr val="1E3972"/>
              </a:buClr>
              <a:defRPr lang="es-PE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s-PE" dirty="0"/>
          </a:p>
        </p:txBody>
      </p:sp>
      <p:sp>
        <p:nvSpPr>
          <p:cNvPr id="4" name="Marcador de texto 2"/>
          <p:cNvSpPr txBox="1">
            <a:spLocks noGrp="1"/>
          </p:cNvSpPr>
          <p:nvPr>
            <p:ph type="body" idx="4294967295"/>
          </p:nvPr>
        </p:nvSpPr>
        <p:spPr>
          <a:xfrm>
            <a:off x="419096" y="1790700"/>
            <a:ext cx="5734046" cy="4571996"/>
          </a:xfrm>
          <a:prstGeom prst="rect">
            <a:avLst/>
          </a:prstGeom>
        </p:spPr>
        <p:txBody>
          <a:bodyPr/>
          <a:lstStyle>
            <a:lvl1pPr>
              <a:buClr>
                <a:srgbClr val="1E3972"/>
              </a:buClr>
              <a:defRPr/>
            </a:lvl1pPr>
            <a:lvl2pPr>
              <a:buClr>
                <a:srgbClr val="1E3972"/>
              </a:buClr>
              <a:defRPr/>
            </a:lvl2pPr>
            <a:lvl3pPr>
              <a:buClr>
                <a:srgbClr val="1E3972"/>
              </a:buClr>
              <a:defRPr/>
            </a:lvl3pPr>
            <a:lvl4pPr>
              <a:buClr>
                <a:srgbClr val="1E3972"/>
              </a:buClr>
              <a:defRPr/>
            </a:lvl4pPr>
            <a:lvl5pPr>
              <a:buClr>
                <a:srgbClr val="1E3972"/>
              </a:buClr>
              <a:defRPr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  <p:sp>
        <p:nvSpPr>
          <p:cNvPr id="5" name="Título 1"/>
          <p:cNvSpPr txBox="1">
            <a:spLocks noGrp="1"/>
          </p:cNvSpPr>
          <p:nvPr>
            <p:ph type="title"/>
          </p:nvPr>
        </p:nvSpPr>
        <p:spPr>
          <a:xfrm>
            <a:off x="419096" y="299136"/>
            <a:ext cx="5734056" cy="1491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rgbClr val="1E3972"/>
                </a:solidFill>
              </a:defRPr>
            </a:lvl1pPr>
          </a:lstStyle>
          <a:p>
            <a:pPr lvl="0"/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9" name="Rectángulo 5">
            <a:extLst>
              <a:ext uri="{FF2B5EF4-FFF2-40B4-BE49-F238E27FC236}">
                <a16:creationId xmlns:a16="http://schemas.microsoft.com/office/drawing/2014/main" id="{2068368C-CFA4-44D4-B5D0-A7CEF76CD8E5}"/>
              </a:ext>
            </a:extLst>
          </p:cNvPr>
          <p:cNvSpPr/>
          <p:nvPr userDrawn="1"/>
        </p:nvSpPr>
        <p:spPr>
          <a:xfrm>
            <a:off x="419096" y="299136"/>
            <a:ext cx="3390906" cy="49551"/>
          </a:xfrm>
          <a:prstGeom prst="rect">
            <a:avLst/>
          </a:pr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136E5A3-5713-E8FF-8268-4657F8C207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3750" t="81333" r="15625" b="10500"/>
          <a:stretch/>
        </p:blipFill>
        <p:spPr>
          <a:xfrm>
            <a:off x="1222975" y="5977094"/>
            <a:ext cx="9707942" cy="88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70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6"/>
          <p:cNvSpPr txBox="1">
            <a:spLocks noGrp="1"/>
          </p:cNvSpPr>
          <p:nvPr>
            <p:ph type="pic" idx="4294967295"/>
          </p:nvPr>
        </p:nvSpPr>
        <p:spPr>
          <a:xfrm>
            <a:off x="-5575" y="4691961"/>
            <a:ext cx="12191996" cy="1866903"/>
          </a:xfrm>
          <a:prstGeom prst="rect">
            <a:avLst/>
          </a:prstGeom>
        </p:spPr>
        <p:txBody>
          <a:bodyPr/>
          <a:lstStyle>
            <a:lvl1pPr>
              <a:buClr>
                <a:srgbClr val="1E3972"/>
              </a:buClr>
              <a:defRPr lang="es-PE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s-PE" dirty="0"/>
          </a:p>
        </p:txBody>
      </p:sp>
      <p:sp>
        <p:nvSpPr>
          <p:cNvPr id="3" name="Título 1"/>
          <p:cNvSpPr txBox="1">
            <a:spLocks noGrp="1"/>
          </p:cNvSpPr>
          <p:nvPr>
            <p:ph type="title"/>
          </p:nvPr>
        </p:nvSpPr>
        <p:spPr>
          <a:xfrm>
            <a:off x="419095" y="299136"/>
            <a:ext cx="11410953" cy="107246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>
                <a:solidFill>
                  <a:srgbClr val="1E3972"/>
                </a:solidFill>
              </a:defRPr>
            </a:lvl1pPr>
          </a:lstStyle>
          <a:p>
            <a:pPr lvl="0"/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4" name="Rectángulo 9"/>
          <p:cNvSpPr/>
          <p:nvPr/>
        </p:nvSpPr>
        <p:spPr>
          <a:xfrm>
            <a:off x="419096" y="299136"/>
            <a:ext cx="3390906" cy="49551"/>
          </a:xfrm>
          <a:prstGeom prst="rect">
            <a:avLst/>
          </a:pr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5" name="Marcador de texto 2"/>
          <p:cNvSpPr txBox="1">
            <a:spLocks noGrp="1"/>
          </p:cNvSpPr>
          <p:nvPr>
            <p:ph type="body" idx="4294967295"/>
          </p:nvPr>
        </p:nvSpPr>
        <p:spPr>
          <a:xfrm>
            <a:off x="419096" y="1371600"/>
            <a:ext cx="5734046" cy="3276596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E3972"/>
              </a:buClr>
              <a:buFont typeface="Wingdings" panose="05000000000000000000" pitchFamily="2" charset="2"/>
              <a:buChar char="§"/>
              <a:defRPr/>
            </a:lvl1pPr>
            <a:lvl2pPr marL="742941" indent="-285750">
              <a:buClr>
                <a:srgbClr val="1E3972"/>
              </a:buClr>
              <a:buFont typeface="Wingdings" panose="05000000000000000000" pitchFamily="2" charset="2"/>
              <a:buChar char="§"/>
              <a:defRPr/>
            </a:lvl2pPr>
            <a:lvl3pPr marL="1200132" indent="-285750">
              <a:buClr>
                <a:srgbClr val="1E3972"/>
              </a:buClr>
              <a:buFont typeface="Wingdings" panose="05000000000000000000" pitchFamily="2" charset="2"/>
              <a:buChar char="§"/>
              <a:defRPr/>
            </a:lvl3pPr>
            <a:lvl4pPr marL="1657323" indent="-285750">
              <a:buClr>
                <a:srgbClr val="1E3972"/>
              </a:buClr>
              <a:buFont typeface="Wingdings" panose="05000000000000000000" pitchFamily="2" charset="2"/>
              <a:buChar char="§"/>
              <a:defRPr/>
            </a:lvl4pPr>
            <a:lvl5pPr marL="2114505" indent="-285750">
              <a:buClr>
                <a:srgbClr val="1E3972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  <p:sp>
        <p:nvSpPr>
          <p:cNvPr id="6" name="Marcador de texto 4"/>
          <p:cNvSpPr txBox="1">
            <a:spLocks noGrp="1"/>
          </p:cNvSpPr>
          <p:nvPr>
            <p:ph type="body" idx="4294967295"/>
          </p:nvPr>
        </p:nvSpPr>
        <p:spPr>
          <a:xfrm>
            <a:off x="6324603" y="1371600"/>
            <a:ext cx="5505446" cy="3276596"/>
          </a:xfrm>
          <a:prstGeom prst="rect">
            <a:avLst/>
          </a:prstGeom>
        </p:spPr>
        <p:txBody>
          <a:bodyPr/>
          <a:lstStyle>
            <a:lvl1pPr>
              <a:buClr>
                <a:srgbClr val="1E3972"/>
              </a:buClr>
              <a:defRPr/>
            </a:lvl1pPr>
            <a:lvl2pPr>
              <a:buClr>
                <a:srgbClr val="1E3972"/>
              </a:buClr>
              <a:defRPr/>
            </a:lvl2pPr>
            <a:lvl3pPr>
              <a:buClr>
                <a:srgbClr val="1E3972"/>
              </a:buClr>
              <a:defRPr/>
            </a:lvl3pPr>
            <a:lvl4pPr>
              <a:buClr>
                <a:srgbClr val="1E3972"/>
              </a:buClr>
              <a:defRPr/>
            </a:lvl4pPr>
            <a:lvl5pPr>
              <a:buClr>
                <a:srgbClr val="1E3972"/>
              </a:buClr>
              <a:defRPr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CD8E6D6-25ED-0DE6-F34D-A365C19A9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3750" t="81333" r="15625" b="10500"/>
          <a:stretch/>
        </p:blipFill>
        <p:spPr>
          <a:xfrm>
            <a:off x="1222975" y="5977094"/>
            <a:ext cx="9707942" cy="88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89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6"/>
          <p:cNvSpPr txBox="1">
            <a:spLocks noGrp="1"/>
          </p:cNvSpPr>
          <p:nvPr>
            <p:ph type="body" idx="4294967295"/>
          </p:nvPr>
        </p:nvSpPr>
        <p:spPr>
          <a:xfrm>
            <a:off x="419096" y="1429984"/>
            <a:ext cx="4381503" cy="5047021"/>
          </a:xfrm>
          <a:prstGeom prst="rect">
            <a:avLst/>
          </a:prstGeom>
        </p:spPr>
        <p:txBody>
          <a:bodyPr/>
          <a:lstStyle>
            <a:lvl1pPr>
              <a:buClr>
                <a:srgbClr val="1E3972"/>
              </a:buClr>
              <a:defRPr/>
            </a:lvl1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gráfico 16"/>
          <p:cNvSpPr txBox="1">
            <a:spLocks noGrp="1"/>
          </p:cNvSpPr>
          <p:nvPr>
            <p:ph type="chart" idx="4294967295"/>
          </p:nvPr>
        </p:nvSpPr>
        <p:spPr>
          <a:xfrm>
            <a:off x="4953003" y="1430341"/>
            <a:ext cx="6819896" cy="5046665"/>
          </a:xfrm>
          <a:prstGeom prst="rect">
            <a:avLst/>
          </a:prstGeom>
        </p:spPr>
        <p:txBody>
          <a:bodyPr/>
          <a:lstStyle>
            <a:lvl1pPr>
              <a:buClr>
                <a:srgbClr val="1E3972"/>
              </a:buClr>
              <a:defRPr lang="es-PE"/>
            </a:lvl1pPr>
          </a:lstStyle>
          <a:p>
            <a:pPr lvl="0"/>
            <a:r>
              <a:rPr lang="es-ES" dirty="0"/>
              <a:t>Haga clic en el icono para agregar un gráfico</a:t>
            </a:r>
            <a:endParaRPr lang="es-PE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30ADB18C-6EA4-4BB3-8CCA-BEB0A0BD0B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9096" y="299136"/>
            <a:ext cx="11163078" cy="112961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>
                <a:solidFill>
                  <a:srgbClr val="1E3972"/>
                </a:solidFill>
              </a:defRPr>
            </a:lvl1pPr>
          </a:lstStyle>
          <a:p>
            <a:pPr lvl="0"/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10" name="Rectángulo 8">
            <a:extLst>
              <a:ext uri="{FF2B5EF4-FFF2-40B4-BE49-F238E27FC236}">
                <a16:creationId xmlns:a16="http://schemas.microsoft.com/office/drawing/2014/main" id="{8E6EF409-BC98-44A3-A1EA-429951D91EC4}"/>
              </a:ext>
            </a:extLst>
          </p:cNvPr>
          <p:cNvSpPr/>
          <p:nvPr userDrawn="1"/>
        </p:nvSpPr>
        <p:spPr>
          <a:xfrm>
            <a:off x="419096" y="299136"/>
            <a:ext cx="3390906" cy="49551"/>
          </a:xfrm>
          <a:prstGeom prst="rect">
            <a:avLst/>
          </a:pr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145323E-1ED6-6CC3-520A-005526404A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3750" t="81333" r="15625" b="10500"/>
          <a:stretch/>
        </p:blipFill>
        <p:spPr>
          <a:xfrm>
            <a:off x="1222975" y="5977094"/>
            <a:ext cx="9707942" cy="88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793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419096" y="299136"/>
            <a:ext cx="11163078" cy="112961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>
                <a:solidFill>
                  <a:srgbClr val="1E3972"/>
                </a:solidFill>
              </a:defRPr>
            </a:lvl1pPr>
          </a:lstStyle>
          <a:p>
            <a:pPr lvl="0"/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3" name="Marcador de SmartArt 3"/>
          <p:cNvSpPr txBox="1">
            <a:spLocks noGrp="1"/>
          </p:cNvSpPr>
          <p:nvPr>
            <p:ph type="dgm" idx="4294967295"/>
          </p:nvPr>
        </p:nvSpPr>
        <p:spPr>
          <a:xfrm>
            <a:off x="5029200" y="1428750"/>
            <a:ext cx="6552974" cy="5090665"/>
          </a:xfrm>
          <a:prstGeom prst="rect">
            <a:avLst/>
          </a:prstGeom>
        </p:spPr>
        <p:txBody>
          <a:bodyPr/>
          <a:lstStyle>
            <a:lvl1pPr>
              <a:buClr>
                <a:srgbClr val="1E3972"/>
              </a:buClr>
              <a:defRPr lang="es-PE"/>
            </a:lvl1pPr>
          </a:lstStyle>
          <a:p>
            <a:pPr lvl="0"/>
            <a:r>
              <a:rPr lang="es-ES" dirty="0"/>
              <a:t>Haga clic en el icono para agregar un elemento gráfico SmartArt</a:t>
            </a:r>
            <a:endParaRPr lang="es-PE" dirty="0"/>
          </a:p>
        </p:txBody>
      </p:sp>
      <p:sp>
        <p:nvSpPr>
          <p:cNvPr id="4" name="Marcador de texto 6"/>
          <p:cNvSpPr txBox="1">
            <a:spLocks noGrp="1"/>
          </p:cNvSpPr>
          <p:nvPr>
            <p:ph type="body" idx="4294967295"/>
          </p:nvPr>
        </p:nvSpPr>
        <p:spPr>
          <a:xfrm>
            <a:off x="419096" y="1429984"/>
            <a:ext cx="4381503" cy="5047021"/>
          </a:xfrm>
          <a:prstGeom prst="rect">
            <a:avLst/>
          </a:prstGeom>
        </p:spPr>
        <p:txBody>
          <a:bodyPr/>
          <a:lstStyle>
            <a:lvl1pPr>
              <a:buClr>
                <a:srgbClr val="1E3972"/>
              </a:buClr>
              <a:defRPr/>
            </a:lvl1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Rectángulo 8"/>
          <p:cNvSpPr/>
          <p:nvPr/>
        </p:nvSpPr>
        <p:spPr>
          <a:xfrm>
            <a:off x="419096" y="299136"/>
            <a:ext cx="3390906" cy="49551"/>
          </a:xfrm>
          <a:prstGeom prst="rect">
            <a:avLst/>
          </a:pr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D3A370B-BF74-E1C7-5FA8-A004A21A3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3750" t="81333" r="15625" b="10500"/>
          <a:stretch/>
        </p:blipFill>
        <p:spPr>
          <a:xfrm>
            <a:off x="1222975" y="5977094"/>
            <a:ext cx="9707942" cy="88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33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Art Abaj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419095" y="299136"/>
            <a:ext cx="11163077" cy="11308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>
                <a:solidFill>
                  <a:srgbClr val="1E3972"/>
                </a:solidFill>
              </a:defRPr>
            </a:lvl1pPr>
          </a:lstStyle>
          <a:p>
            <a:pPr lvl="0"/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3" name="Marcador de SmartArt 3"/>
          <p:cNvSpPr txBox="1">
            <a:spLocks noGrp="1"/>
          </p:cNvSpPr>
          <p:nvPr>
            <p:ph type="dgm" idx="4294967295"/>
          </p:nvPr>
        </p:nvSpPr>
        <p:spPr>
          <a:xfrm>
            <a:off x="419094" y="2801492"/>
            <a:ext cx="11163077" cy="3678594"/>
          </a:xfrm>
          <a:prstGeom prst="rect">
            <a:avLst/>
          </a:prstGeom>
        </p:spPr>
        <p:txBody>
          <a:bodyPr/>
          <a:lstStyle>
            <a:lvl1pPr>
              <a:buClr>
                <a:srgbClr val="1E3972"/>
              </a:buClr>
              <a:defRPr lang="es-PE"/>
            </a:lvl1pPr>
          </a:lstStyle>
          <a:p>
            <a:pPr lvl="0"/>
            <a:r>
              <a:rPr lang="es-ES" dirty="0"/>
              <a:t>Haga clic en el icono para agregar un elemento gráfico SmartArt</a:t>
            </a:r>
            <a:endParaRPr lang="es-PE" dirty="0"/>
          </a:p>
        </p:txBody>
      </p:sp>
      <p:sp>
        <p:nvSpPr>
          <p:cNvPr id="4" name="Marcador de texto 6"/>
          <p:cNvSpPr txBox="1">
            <a:spLocks noGrp="1"/>
          </p:cNvSpPr>
          <p:nvPr>
            <p:ph type="body" idx="4294967295"/>
          </p:nvPr>
        </p:nvSpPr>
        <p:spPr>
          <a:xfrm>
            <a:off x="419096" y="1429984"/>
            <a:ext cx="11163077" cy="1095506"/>
          </a:xfrm>
          <a:prstGeom prst="rect">
            <a:avLst/>
          </a:prstGeom>
        </p:spPr>
        <p:txBody>
          <a:bodyPr/>
          <a:lstStyle>
            <a:lvl1pPr>
              <a:buClr>
                <a:srgbClr val="1E3972"/>
              </a:buClr>
              <a:defRPr/>
            </a:lvl1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Rectángulo 8"/>
          <p:cNvSpPr/>
          <p:nvPr/>
        </p:nvSpPr>
        <p:spPr>
          <a:xfrm>
            <a:off x="419096" y="299136"/>
            <a:ext cx="3390906" cy="49551"/>
          </a:xfrm>
          <a:prstGeom prst="rect">
            <a:avLst/>
          </a:pr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0003B54-3A3C-2A84-BF9B-3D05316F6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3750" t="81333" r="15625" b="10500"/>
          <a:stretch/>
        </p:blipFill>
        <p:spPr>
          <a:xfrm>
            <a:off x="1222975" y="5977094"/>
            <a:ext cx="9707942" cy="88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92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Art Derech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419096" y="299135"/>
            <a:ext cx="11163078" cy="103531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>
                <a:solidFill>
                  <a:srgbClr val="1E3972"/>
                </a:solidFill>
              </a:defRPr>
            </a:lvl1pPr>
          </a:lstStyle>
          <a:p>
            <a:pPr lvl="0"/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3" name="Marcador de SmartArt 3"/>
          <p:cNvSpPr txBox="1">
            <a:spLocks noGrp="1"/>
          </p:cNvSpPr>
          <p:nvPr>
            <p:ph type="dgm" idx="4294967295"/>
          </p:nvPr>
        </p:nvSpPr>
        <p:spPr>
          <a:xfrm>
            <a:off x="419096" y="1334447"/>
            <a:ext cx="5241477" cy="5184968"/>
          </a:xfrm>
          <a:prstGeom prst="rect">
            <a:avLst/>
          </a:prstGeom>
        </p:spPr>
        <p:txBody>
          <a:bodyPr/>
          <a:lstStyle>
            <a:lvl1pPr>
              <a:buClr>
                <a:srgbClr val="1E3972"/>
              </a:buClr>
              <a:defRPr lang="es-PE"/>
            </a:lvl1pPr>
          </a:lstStyle>
          <a:p>
            <a:pPr lvl="0"/>
            <a:r>
              <a:rPr lang="es-ES" dirty="0"/>
              <a:t>Haga clic en el icono para agregar un elemento gráfico SmartArt</a:t>
            </a:r>
            <a:endParaRPr lang="es-PE" dirty="0"/>
          </a:p>
        </p:txBody>
      </p:sp>
      <p:sp>
        <p:nvSpPr>
          <p:cNvPr id="4" name="Marcador de texto 6"/>
          <p:cNvSpPr txBox="1">
            <a:spLocks noGrp="1"/>
          </p:cNvSpPr>
          <p:nvPr>
            <p:ph type="body" idx="4294967295"/>
          </p:nvPr>
        </p:nvSpPr>
        <p:spPr>
          <a:xfrm>
            <a:off x="6106884" y="1334447"/>
            <a:ext cx="5475290" cy="518496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E3972"/>
              </a:buClr>
              <a:buFont typeface="Wingdings" panose="05000000000000000000" pitchFamily="2" charset="2"/>
              <a:buChar char="§"/>
              <a:defRPr/>
            </a:lvl1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Rectángulo 8"/>
          <p:cNvSpPr/>
          <p:nvPr/>
        </p:nvSpPr>
        <p:spPr>
          <a:xfrm>
            <a:off x="419096" y="299136"/>
            <a:ext cx="3390906" cy="49551"/>
          </a:xfrm>
          <a:prstGeom prst="rect">
            <a:avLst/>
          </a:pr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0FB26CD-FB3D-6DBD-E934-15EB3CB0AB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3750" t="81333" r="15625" b="10500"/>
          <a:stretch/>
        </p:blipFill>
        <p:spPr>
          <a:xfrm>
            <a:off x="1222975" y="5977094"/>
            <a:ext cx="9707942" cy="88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56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44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3" r:id="rId11"/>
    <p:sldLayoutId id="2147483672" r:id="rId12"/>
    <p:sldLayoutId id="2147483662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marL="0" marR="0" lvl="0" indent="0" algn="l" defTabSz="914372" rtl="0" eaLnBrk="1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s-ES" sz="4400" b="0" i="0" u="none" strike="noStrike" kern="1200" cap="none" spc="0" baseline="0">
          <a:solidFill>
            <a:srgbClr val="151F6D"/>
          </a:solidFill>
          <a:uFillTx/>
          <a:latin typeface="Century Gothic" pitchFamily="34"/>
        </a:defRPr>
      </a:lvl1pPr>
    </p:titleStyle>
    <p:bodyStyle>
      <a:lvl1pPr marL="228590" marR="0" lvl="0" indent="-228590" algn="l" defTabSz="914372" rtl="0" eaLnBrk="1" fontAlgn="auto" hangingPunct="1">
        <a:lnSpc>
          <a:spcPct val="90000"/>
        </a:lnSpc>
        <a:spcBef>
          <a:spcPts val="1000"/>
        </a:spcBef>
        <a:spcAft>
          <a:spcPts val="0"/>
        </a:spcAft>
        <a:buClr>
          <a:srgbClr val="008EC0"/>
        </a:buClr>
        <a:buSzPct val="100000"/>
        <a:buFont typeface="Wingdings" pitchFamily="2"/>
        <a:buChar char="§"/>
        <a:tabLst/>
        <a:defRPr lang="es-ES" sz="2000" b="0" i="0" u="none" strike="noStrike" kern="1200" cap="none" spc="0" baseline="0">
          <a:solidFill>
            <a:srgbClr val="767171"/>
          </a:solidFill>
          <a:uFillTx/>
          <a:latin typeface="Century Gothic" pitchFamily="34"/>
        </a:defRPr>
      </a:lvl1pPr>
      <a:lvl2pPr marL="685781" marR="0" lvl="1" indent="-228590" algn="l" defTabSz="914372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Clr>
          <a:srgbClr val="008EC0"/>
        </a:buClr>
        <a:buSzPct val="100000"/>
        <a:buFont typeface="Wingdings" pitchFamily="2"/>
        <a:buChar char="§"/>
        <a:tabLst/>
        <a:defRPr lang="es-ES" sz="1800" b="0" i="0" u="none" strike="noStrike" kern="1200" cap="none" spc="0" baseline="0">
          <a:solidFill>
            <a:srgbClr val="767171"/>
          </a:solidFill>
          <a:uFillTx/>
          <a:latin typeface="Century Gothic" pitchFamily="34"/>
        </a:defRPr>
      </a:lvl2pPr>
      <a:lvl3pPr marL="1142972" marR="0" lvl="2" indent="-228590" algn="l" defTabSz="914372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Clr>
          <a:srgbClr val="008EC0"/>
        </a:buClr>
        <a:buSzPct val="100000"/>
        <a:buFont typeface="Wingdings" pitchFamily="2"/>
        <a:buChar char="§"/>
        <a:tabLst/>
        <a:defRPr lang="es-ES" sz="1600" b="0" i="0" u="none" strike="noStrike" kern="1200" cap="none" spc="0" baseline="0">
          <a:solidFill>
            <a:srgbClr val="767171"/>
          </a:solidFill>
          <a:uFillTx/>
          <a:latin typeface="Century Gothic" pitchFamily="34"/>
        </a:defRPr>
      </a:lvl3pPr>
      <a:lvl4pPr marL="1600163" marR="0" lvl="3" indent="-228590" algn="l" defTabSz="914372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Clr>
          <a:srgbClr val="008EC0"/>
        </a:buClr>
        <a:buSzPct val="100000"/>
        <a:buFont typeface="Wingdings" pitchFamily="2"/>
        <a:buChar char="§"/>
        <a:tabLst/>
        <a:defRPr lang="es-ES" sz="1400" b="0" i="0" u="none" strike="noStrike" kern="1200" cap="none" spc="0" baseline="0">
          <a:solidFill>
            <a:srgbClr val="767171"/>
          </a:solidFill>
          <a:uFillTx/>
          <a:latin typeface="Century Gothic" pitchFamily="34"/>
        </a:defRPr>
      </a:lvl4pPr>
      <a:lvl5pPr marL="2057345" marR="0" lvl="4" indent="-228590" algn="l" defTabSz="914372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Clr>
          <a:srgbClr val="008EC0"/>
        </a:buClr>
        <a:buSzPct val="100000"/>
        <a:buFont typeface="Wingdings" pitchFamily="2"/>
        <a:buChar char="§"/>
        <a:tabLst/>
        <a:defRPr lang="es-ES" sz="1400" b="0" i="0" u="none" strike="noStrike" kern="1200" cap="none" spc="0" baseline="0">
          <a:solidFill>
            <a:srgbClr val="767171"/>
          </a:solidFill>
          <a:uFillTx/>
          <a:latin typeface="Century Gothic" pitchFamily="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264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457A686-AD4B-4A27-CDF6-CC9FF5428371}"/>
              </a:ext>
            </a:extLst>
          </p:cNvPr>
          <p:cNvSpPr txBox="1">
            <a:spLocks/>
          </p:cNvSpPr>
          <p:nvPr/>
        </p:nvSpPr>
        <p:spPr>
          <a:xfrm>
            <a:off x="366712" y="438015"/>
            <a:ext cx="11458575" cy="692150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600" b="1" cap="all" dirty="0">
                <a:solidFill>
                  <a:schemeClr val="tx2"/>
                </a:solidFill>
                <a:latin typeface="Calibri Regular" charset="0"/>
              </a:rPr>
              <a:t>¿Cómo creamos un archivo?</a:t>
            </a:r>
            <a:endParaRPr lang="en-US" sz="2600" b="1" cap="all" dirty="0">
              <a:solidFill>
                <a:schemeClr val="tx2"/>
              </a:solidFill>
              <a:latin typeface="Calibri Regular" charset="0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511C42B6-C100-ACAF-038A-5BA828C2E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77" y="860624"/>
            <a:ext cx="5986593" cy="4697173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9E395A77-3E3A-829B-D317-FC60408B2814}"/>
              </a:ext>
            </a:extLst>
          </p:cNvPr>
          <p:cNvSpPr/>
          <p:nvPr/>
        </p:nvSpPr>
        <p:spPr>
          <a:xfrm>
            <a:off x="265059" y="5631643"/>
            <a:ext cx="6841484" cy="46166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Rube Goldberg, </a:t>
            </a:r>
            <a:r>
              <a:rPr lang="en-US" sz="1200" i="1" dirty="0">
                <a:solidFill>
                  <a:srgbClr val="FFFF00"/>
                </a:solidFill>
              </a:rPr>
              <a:t>Rube Goldberg Inventions United States Postal Service Stamp</a:t>
            </a:r>
            <a:r>
              <a:rPr lang="en-US" sz="1200" dirty="0">
                <a:solidFill>
                  <a:srgbClr val="FFFF00"/>
                </a:solidFill>
              </a:rPr>
              <a:t>, date unknown. © Rube Goldberg Inc. Courtesy of the National Museum of American Jewish History.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307DF92D-3B96-9C3C-CDE1-BC16C5152417}"/>
              </a:ext>
            </a:extLst>
          </p:cNvPr>
          <p:cNvSpPr txBox="1"/>
          <p:nvPr/>
        </p:nvSpPr>
        <p:spPr>
          <a:xfrm>
            <a:off x="7095671" y="630432"/>
            <a:ext cx="4721617" cy="5219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E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Fuentes de inspiración: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Juntas asesoras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Análisis de nuestras colecciones de microfilmes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Asistir a conferencias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Visitar archivos o bibliotecas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Libros o artículos sobre acontecimientos históricos.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Ideas de archiveros y bibliotecarios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Buscando colecciones institucionales significativas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Listados y descripciones de cursos universitarios: ¿qué se está estudiando?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Encuestas de investigación de mercado: encuestas a bibliotecarios y profesores para obtener opiniones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Pura curiosidad…o suerte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754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A9CEA02-DCBD-E521-06A4-C978BBE3E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69" y="445051"/>
            <a:ext cx="11503343" cy="1491563"/>
          </a:xfrm>
        </p:spPr>
        <p:txBody>
          <a:bodyPr>
            <a:normAutofit/>
          </a:bodyPr>
          <a:lstStyle/>
          <a:p>
            <a:pPr algn="ctr"/>
            <a:r>
              <a:rPr lang="es-CO" sz="3600" b="1" dirty="0"/>
              <a:t>PROCESO DE SELECCIÓN Y DIGITALIZACIÓN DE LAS FUENTES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CD7F06B-E6BC-F587-FC21-C8ACDB48F6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5" t="30481" r="2426" b="7676"/>
          <a:stretch/>
        </p:blipFill>
        <p:spPr>
          <a:xfrm>
            <a:off x="401470" y="1516588"/>
            <a:ext cx="11503343" cy="435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07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 collage of different colored books&#10;&#10;Description automatically generated">
            <a:extLst>
              <a:ext uri="{FF2B5EF4-FFF2-40B4-BE49-F238E27FC236}">
                <a16:creationId xmlns:a16="http://schemas.microsoft.com/office/drawing/2014/main" id="{C448E6F9-A5CC-9A7E-26BE-6EDD09982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53" y="133155"/>
            <a:ext cx="4818185" cy="2710229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74C37BA1-8773-DC6F-C973-7A6CDAF52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772" y="3306993"/>
            <a:ext cx="4972224" cy="2834765"/>
          </a:xfrm>
          <a:prstGeom prst="rect">
            <a:avLst/>
          </a:prstGeom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7EF65A14-C4B2-D771-D99A-5A1BB9E74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6706" y="159517"/>
            <a:ext cx="3164290" cy="3082391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E262B6AD-3FAE-08AD-9451-7CCC669244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305" y="3009898"/>
            <a:ext cx="3763108" cy="31712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F2B69C-779E-9851-1427-09785F8470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3046" y="175133"/>
            <a:ext cx="3271452" cy="2834765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337B9374-84CD-560D-A151-4BF26BF751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5852" y="3131174"/>
            <a:ext cx="2438617" cy="305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08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7139B204-92A2-61A2-6775-D57A7E925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8" r="23306"/>
          <a:stretch/>
        </p:blipFill>
        <p:spPr bwMode="auto">
          <a:xfrm>
            <a:off x="2937178" y="0"/>
            <a:ext cx="92548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stomShape 2">
            <a:extLst>
              <a:ext uri="{FF2B5EF4-FFF2-40B4-BE49-F238E27FC236}">
                <a16:creationId xmlns:a16="http://schemas.microsoft.com/office/drawing/2014/main" id="{1FBD0DB5-0082-DDC7-315E-ECC00914A8CF}"/>
              </a:ext>
            </a:extLst>
          </p:cNvPr>
          <p:cNvSpPr/>
          <p:nvPr/>
        </p:nvSpPr>
        <p:spPr>
          <a:xfrm>
            <a:off x="603699" y="1258791"/>
            <a:ext cx="144000" cy="467640"/>
          </a:xfrm>
          <a:prstGeom prst="rect">
            <a:avLst/>
          </a:prstGeom>
          <a:solidFill>
            <a:srgbClr val="D14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6" name="Rectángulo: una sola esquina redondeada 5">
            <a:extLst>
              <a:ext uri="{FF2B5EF4-FFF2-40B4-BE49-F238E27FC236}">
                <a16:creationId xmlns:a16="http://schemas.microsoft.com/office/drawing/2014/main" id="{05DB8EE5-14D4-8B0E-85BF-D7E1206A9DCA}"/>
              </a:ext>
            </a:extLst>
          </p:cNvPr>
          <p:cNvSpPr/>
          <p:nvPr/>
        </p:nvSpPr>
        <p:spPr>
          <a:xfrm>
            <a:off x="0" y="-6688"/>
            <a:ext cx="4378960" cy="6880417"/>
          </a:xfrm>
          <a:prstGeom prst="round1Rect">
            <a:avLst>
              <a:gd name="adj" fmla="val 0"/>
            </a:avLst>
          </a:prstGeom>
          <a:solidFill>
            <a:srgbClr val="0348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EC72991-F521-1B89-0884-888E70817C94}"/>
              </a:ext>
            </a:extLst>
          </p:cNvPr>
          <p:cNvSpPr txBox="1"/>
          <p:nvPr/>
        </p:nvSpPr>
        <p:spPr>
          <a:xfrm>
            <a:off x="483958" y="1263085"/>
            <a:ext cx="4186950" cy="5403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defPPr>
              <a:defRPr lang="es-MX"/>
            </a:defPPr>
            <a:lvl1pPr>
              <a:lnSpc>
                <a:spcPct val="100000"/>
              </a:lnSpc>
              <a:defRPr sz="2800" b="1" spc="-1">
                <a:solidFill>
                  <a:schemeClr val="bg1"/>
                </a:solidFill>
                <a:latin typeface="Arial"/>
                <a:ea typeface="Open Sans Light"/>
              </a:defRPr>
            </a:lvl1pPr>
          </a:lstStyle>
          <a:p>
            <a:r>
              <a:rPr lang="en-US" sz="4000" dirty="0">
                <a:latin typeface="Arial Nova Cond" panose="020B0506020202020204" pitchFamily="34" charset="0"/>
              </a:rPr>
              <a:t>ARCHIVES OF LATIN AMERICAN AND CARIBBEAN HISTORY, SIXTEENTH TO TWENTIETH CENTURY</a:t>
            </a:r>
          </a:p>
        </p:txBody>
      </p:sp>
      <p:sp>
        <p:nvSpPr>
          <p:cNvPr id="8" name="CustomShape 2">
            <a:extLst>
              <a:ext uri="{FF2B5EF4-FFF2-40B4-BE49-F238E27FC236}">
                <a16:creationId xmlns:a16="http://schemas.microsoft.com/office/drawing/2014/main" id="{C0AFAC0B-AD8B-3716-18B0-0DCCE94DC031}"/>
              </a:ext>
            </a:extLst>
          </p:cNvPr>
          <p:cNvSpPr>
            <a:spLocks/>
          </p:cNvSpPr>
          <p:nvPr/>
        </p:nvSpPr>
        <p:spPr>
          <a:xfrm>
            <a:off x="308775" y="1337570"/>
            <a:ext cx="167464" cy="540346"/>
          </a:xfrm>
          <a:prstGeom prst="rect">
            <a:avLst/>
          </a:prstGeom>
          <a:solidFill>
            <a:srgbClr val="D14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s-MX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B9A4078-491E-2622-7CA5-E57D3F43EFA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2418"/>
            <a:ext cx="2999655" cy="82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9913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D39BE592-97AD-F692-6548-244B86881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47" y="466405"/>
            <a:ext cx="11410953" cy="1072464"/>
          </a:xfrm>
        </p:spPr>
        <p:txBody>
          <a:bodyPr/>
          <a:lstStyle/>
          <a:p>
            <a:r>
              <a:rPr lang="en-US" sz="3200" b="1" spc="-1" dirty="0">
                <a:solidFill>
                  <a:srgbClr val="15628D"/>
                </a:solidFill>
                <a:latin typeface="Arial Nova Cond" panose="020B0506020202020204" pitchFamily="34" charset="0"/>
                <a:ea typeface="Open Sans Light"/>
              </a:rPr>
              <a:t>ARCHIVES OF LATIN AMERICAN AND CARIBBEAN HISTORY, SIXTEENTH TO TWENTIETH CENTURY</a:t>
            </a:r>
            <a:br>
              <a:rPr lang="es-MX" sz="3200" b="1" spc="-1" dirty="0">
                <a:solidFill>
                  <a:srgbClr val="15628D"/>
                </a:solidFill>
                <a:latin typeface="Arial Nova Cond" panose="020B0506020202020204" pitchFamily="34" charset="0"/>
                <a:ea typeface="Open Sans Light"/>
              </a:rPr>
            </a:br>
            <a:endParaRPr lang="es-CO" dirty="0"/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80724E9E-8F66-D618-5030-BA44AC27441C}"/>
              </a:ext>
            </a:extLst>
          </p:cNvPr>
          <p:cNvSpPr>
            <a:spLocks/>
          </p:cNvSpPr>
          <p:nvPr/>
        </p:nvSpPr>
        <p:spPr>
          <a:xfrm>
            <a:off x="596996" y="473530"/>
            <a:ext cx="144000" cy="828000"/>
          </a:xfrm>
          <a:prstGeom prst="rect">
            <a:avLst/>
          </a:prstGeom>
          <a:solidFill>
            <a:srgbClr val="D14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BF2C87A-5D5C-8079-5C61-BBB0793954A2}"/>
              </a:ext>
            </a:extLst>
          </p:cNvPr>
          <p:cNvSpPr/>
          <p:nvPr/>
        </p:nvSpPr>
        <p:spPr>
          <a:xfrm>
            <a:off x="518365" y="1931375"/>
            <a:ext cx="44095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E46C0A"/>
              </a:buClr>
              <a:buSzPct val="200000"/>
            </a:pPr>
            <a:r>
              <a:rPr lang="en-GB" sz="2000" b="1" dirty="0">
                <a:solidFill>
                  <a:srgbClr val="DC4405"/>
                </a:solidFill>
                <a:latin typeface="Arial Nova Cond" panose="020B0506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ENFOQUE Y COBERTURA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F7BAF96-D2E5-D11D-7FF6-2CBF0FFF4B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l="3575" t="28193" r="39160" b="5610"/>
          <a:stretch/>
        </p:blipFill>
        <p:spPr>
          <a:xfrm>
            <a:off x="5273844" y="1931375"/>
            <a:ext cx="6399791" cy="398417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81AD5C8-FCDB-4C77-6748-488C73DF8288}"/>
              </a:ext>
            </a:extLst>
          </p:cNvPr>
          <p:cNvSpPr txBox="1"/>
          <p:nvPr/>
        </p:nvSpPr>
        <p:spPr>
          <a:xfrm>
            <a:off x="518365" y="2496334"/>
            <a:ext cx="4409588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500" dirty="0">
                <a:latin typeface="Aptos" panose="020B0004020202020204" pitchFamily="34" charset="0"/>
              </a:rPr>
              <a:t>Una amplia gama de contenidos sobre la región, que permiten explorar temas y acontecimientos de la historia contemporánea de América Latina y el Caribe, así como una perspectiva histórica que se remonta al período colonial. </a:t>
            </a:r>
          </a:p>
          <a:p>
            <a:endParaRPr lang="es-MX" sz="1500" dirty="0">
              <a:latin typeface="Aptos" panose="020B0004020202020204" pitchFamily="34" charset="0"/>
            </a:endParaRPr>
          </a:p>
          <a:p>
            <a:r>
              <a:rPr lang="es-MX" sz="1500" dirty="0">
                <a:latin typeface="Aptos" panose="020B0004020202020204" pitchFamily="34" charset="0"/>
              </a:rPr>
              <a:t>La cobertura se extiende desde el siglo XV al XX, proporcionando información sobre los pueblos indígenas de la región, la Conquista, el dominio colonial, la religión, las luchas por la independencia, y los avances y problemas políticos, económicos y sociales en las nuevas naciones independientes.</a:t>
            </a:r>
          </a:p>
        </p:txBody>
      </p:sp>
    </p:spTree>
    <p:extLst>
      <p:ext uri="{BB962C8B-B14F-4D97-AF65-F5344CB8AC3E}">
        <p14:creationId xmlns:p14="http://schemas.microsoft.com/office/powerpoint/2010/main" val="241516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123877AE-5AF7-4136-A2DF-1BA6A1C8D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458" y="5050692"/>
            <a:ext cx="11163078" cy="1129614"/>
          </a:xfrm>
        </p:spPr>
        <p:txBody>
          <a:bodyPr/>
          <a:lstStyle/>
          <a:p>
            <a:pPr algn="ctr"/>
            <a:r>
              <a:rPr lang="es-PE" b="1" dirty="0"/>
              <a:t>Búsqueda en Francés, Español y Portugués</a:t>
            </a:r>
            <a:br>
              <a:rPr lang="es-PE" b="1" dirty="0"/>
            </a:br>
            <a:r>
              <a:rPr lang="es-PE" b="1" dirty="0" err="1"/>
              <a:t>indien</a:t>
            </a:r>
            <a:r>
              <a:rPr lang="es-PE" b="1" dirty="0"/>
              <a:t>, indios, </a:t>
            </a:r>
            <a:r>
              <a:rPr lang="es-PE" b="1" dirty="0" err="1"/>
              <a:t>indígenos</a:t>
            </a:r>
            <a:r>
              <a:rPr lang="es-PE" b="1" dirty="0"/>
              <a:t>, indígena, indiano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D474ECE0-7F15-9A3B-B998-6885C9DEA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797" y="527411"/>
            <a:ext cx="4439055" cy="443905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ECD34BA-C6CD-B242-49F9-D339B794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97" y="406395"/>
            <a:ext cx="4594529" cy="456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00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CDC3A-70BF-90A8-B230-16C4FE4F4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91C061DE-8099-0367-72D4-F00088CDF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1" y="5200975"/>
            <a:ext cx="11163078" cy="1129614"/>
          </a:xfrm>
        </p:spPr>
        <p:txBody>
          <a:bodyPr/>
          <a:lstStyle/>
          <a:p>
            <a:pPr algn="ctr"/>
            <a:r>
              <a:rPr lang="es-ES" sz="4000" b="1" dirty="0"/>
              <a:t>Asuntos sobre los indios en las </a:t>
            </a:r>
            <a:r>
              <a:rPr lang="es-ES" sz="4000" b="1" dirty="0" err="1"/>
              <a:t>Americas</a:t>
            </a:r>
            <a:endParaRPr lang="es-PE" sz="4000" b="1" dirty="0"/>
          </a:p>
        </p:txBody>
      </p:sp>
      <p:pic>
        <p:nvPicPr>
          <p:cNvPr id="5" name="Picture 3" descr="Text&#10;&#10;Description automatically generated">
            <a:extLst>
              <a:ext uri="{FF2B5EF4-FFF2-40B4-BE49-F238E27FC236}">
                <a16:creationId xmlns:a16="http://schemas.microsoft.com/office/drawing/2014/main" id="{691FA6E6-8F66-9211-79E5-81C5FEC805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613" y="1203338"/>
            <a:ext cx="2728387" cy="3997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7" descr="Text, letter&#10;&#10;Description automatically generated">
            <a:extLst>
              <a:ext uri="{FF2B5EF4-FFF2-40B4-BE49-F238E27FC236}">
                <a16:creationId xmlns:a16="http://schemas.microsoft.com/office/drawing/2014/main" id="{26A86B55-874B-CE3F-BAB4-FA9B09D663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647" y="226807"/>
            <a:ext cx="2528505" cy="3997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Text&#10;&#10;Description automatically generated">
            <a:extLst>
              <a:ext uri="{FF2B5EF4-FFF2-40B4-BE49-F238E27FC236}">
                <a16:creationId xmlns:a16="http://schemas.microsoft.com/office/drawing/2014/main" id="{A21EEAEF-AA6B-BAA1-E834-1F4D30CD32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817" y="1059899"/>
            <a:ext cx="2458546" cy="3997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D147CD1-242B-3337-398C-C92E60D364D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089" t="11184" r="31290" b="3307"/>
          <a:stretch/>
        </p:blipFill>
        <p:spPr>
          <a:xfrm>
            <a:off x="153534" y="527411"/>
            <a:ext cx="3126755" cy="3997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0776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B2D6736A-024E-6F18-D7FA-AEE1780A8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938" y="1962615"/>
            <a:ext cx="7713781" cy="4204010"/>
          </a:xfrm>
          <a:prstGeom prst="rect">
            <a:avLst/>
          </a:prstGeom>
        </p:spPr>
      </p:pic>
      <p:pic>
        <p:nvPicPr>
          <p:cNvPr id="9" name="Picture 4" descr="Resultado de imagen para technology humanities">
            <a:extLst>
              <a:ext uri="{FF2B5EF4-FFF2-40B4-BE49-F238E27FC236}">
                <a16:creationId xmlns:a16="http://schemas.microsoft.com/office/drawing/2014/main" id="{7AA2FF37-F06C-78CC-96D0-8D08E8F11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80" y="423745"/>
            <a:ext cx="3817251" cy="381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685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86A99D02-8B13-4481-B9BF-EF66982A8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17" y="743356"/>
            <a:ext cx="11163078" cy="1035311"/>
          </a:xfrm>
        </p:spPr>
        <p:txBody>
          <a:bodyPr/>
          <a:lstStyle/>
          <a:p>
            <a:r>
              <a:rPr lang="es-ES" sz="3600" b="1" dirty="0"/>
              <a:t>7 DÉCADAS HACIENDO HUMANIDADES DIGITALES</a:t>
            </a:r>
            <a:br>
              <a:rPr lang="es-ES" dirty="0"/>
            </a:br>
            <a:endParaRPr lang="es-PE" dirty="0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905264CB-B043-EEBA-93C5-6F4B260E37ED}"/>
              </a:ext>
            </a:extLst>
          </p:cNvPr>
          <p:cNvGrpSpPr/>
          <p:nvPr/>
        </p:nvGrpSpPr>
        <p:grpSpPr>
          <a:xfrm>
            <a:off x="477517" y="1811192"/>
            <a:ext cx="11233248" cy="3577248"/>
            <a:chOff x="361311" y="1192917"/>
            <a:chExt cx="8632603" cy="2964320"/>
          </a:xfrm>
        </p:grpSpPr>
        <p:pic>
          <p:nvPicPr>
            <p:cNvPr id="10" name="Picture 4" descr="Resultado de imagen para padre busa">
              <a:extLst>
                <a:ext uri="{FF2B5EF4-FFF2-40B4-BE49-F238E27FC236}">
                  <a16:creationId xmlns:a16="http://schemas.microsoft.com/office/drawing/2014/main" id="{7175E7E1-7115-9330-A565-D36994EED3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311" y="1372460"/>
              <a:ext cx="1170388" cy="180759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1" name="Flecha: hacia abajo 19">
              <a:extLst>
                <a:ext uri="{FF2B5EF4-FFF2-40B4-BE49-F238E27FC236}">
                  <a16:creationId xmlns:a16="http://schemas.microsoft.com/office/drawing/2014/main" id="{DA44D273-8996-17FB-9C5F-D6B145036F6F}"/>
                </a:ext>
              </a:extLst>
            </p:cNvPr>
            <p:cNvSpPr/>
            <p:nvPr/>
          </p:nvSpPr>
          <p:spPr>
            <a:xfrm rot="16200000">
              <a:off x="4583391" y="-765239"/>
              <a:ext cx="272916" cy="8548131"/>
            </a:xfrm>
            <a:prstGeom prst="downArrow">
              <a:avLst>
                <a:gd name="adj1" fmla="val 42921"/>
                <a:gd name="adj2" fmla="val 198648"/>
              </a:avLst>
            </a:prstGeom>
            <a:solidFill>
              <a:srgbClr val="AAE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20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5DDAECA8-7DFC-0079-2CEC-6209D4FB5D36}"/>
                </a:ext>
              </a:extLst>
            </p:cNvPr>
            <p:cNvSpPr/>
            <p:nvPr/>
          </p:nvSpPr>
          <p:spPr>
            <a:xfrm>
              <a:off x="749768" y="3402073"/>
              <a:ext cx="213507" cy="213507"/>
            </a:xfrm>
            <a:prstGeom prst="ellipse">
              <a:avLst/>
            </a:prstGeom>
            <a:solidFill>
              <a:srgbClr val="AAE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20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BCCE9852-42BA-C98C-15C7-9E20E144271E}"/>
                </a:ext>
              </a:extLst>
            </p:cNvPr>
            <p:cNvSpPr/>
            <p:nvPr/>
          </p:nvSpPr>
          <p:spPr>
            <a:xfrm>
              <a:off x="451177" y="3608454"/>
              <a:ext cx="785343" cy="5355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sz="1200" dirty="0">
                  <a:solidFill>
                    <a:srgbClr val="0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1949</a:t>
              </a:r>
            </a:p>
            <a:p>
              <a:pPr algn="ctr"/>
              <a:r>
                <a:rPr lang="es-MX" sz="1200" dirty="0">
                  <a:solidFill>
                    <a:srgbClr val="0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Padre Roberto </a:t>
              </a:r>
              <a:r>
                <a:rPr lang="es-MX" sz="1200" dirty="0" err="1">
                  <a:solidFill>
                    <a:srgbClr val="0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Busa</a:t>
              </a:r>
              <a:endParaRPr lang="es-MX" sz="12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57E5A7FD-6FE5-E014-633C-F3E8D0CC2E8D}"/>
                </a:ext>
              </a:extLst>
            </p:cNvPr>
            <p:cNvSpPr/>
            <p:nvPr/>
          </p:nvSpPr>
          <p:spPr>
            <a:xfrm>
              <a:off x="5372942" y="3402575"/>
              <a:ext cx="213507" cy="213507"/>
            </a:xfrm>
            <a:prstGeom prst="ellipse">
              <a:avLst/>
            </a:prstGeom>
            <a:solidFill>
              <a:srgbClr val="AAE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20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9649F36E-BEF6-5E0E-89F8-1E583F6377E3}"/>
                </a:ext>
              </a:extLst>
            </p:cNvPr>
            <p:cNvSpPr/>
            <p:nvPr/>
          </p:nvSpPr>
          <p:spPr>
            <a:xfrm>
              <a:off x="5147494" y="3608454"/>
              <a:ext cx="587412" cy="5355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MX" sz="1200" dirty="0">
                  <a:solidFill>
                    <a:srgbClr val="0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1991</a:t>
              </a:r>
            </a:p>
            <a:p>
              <a:pPr algn="ctr"/>
              <a:r>
                <a:rPr lang="es-MX" sz="1200" dirty="0" err="1">
                  <a:solidFill>
                    <a:srgbClr val="0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World</a:t>
              </a:r>
              <a:r>
                <a:rPr lang="es-MX" sz="1200" dirty="0">
                  <a:solidFill>
                    <a:srgbClr val="0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</a:t>
              </a:r>
            </a:p>
            <a:p>
              <a:pPr algn="ctr"/>
              <a:r>
                <a:rPr lang="es-MX" sz="1200" dirty="0">
                  <a:solidFill>
                    <a:srgbClr val="0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Wide Web</a:t>
              </a:r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6D106A05-344E-0F05-31C8-999949C0043B}"/>
                </a:ext>
              </a:extLst>
            </p:cNvPr>
            <p:cNvSpPr/>
            <p:nvPr/>
          </p:nvSpPr>
          <p:spPr>
            <a:xfrm>
              <a:off x="3031628" y="3402073"/>
              <a:ext cx="213507" cy="213507"/>
            </a:xfrm>
            <a:prstGeom prst="ellipse">
              <a:avLst/>
            </a:prstGeom>
            <a:solidFill>
              <a:srgbClr val="AAE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20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D3445344-C9A6-2BA4-B5ED-C9860EA525F5}"/>
                </a:ext>
              </a:extLst>
            </p:cNvPr>
            <p:cNvSpPr/>
            <p:nvPr/>
          </p:nvSpPr>
          <p:spPr>
            <a:xfrm>
              <a:off x="2919983" y="3627692"/>
              <a:ext cx="488074" cy="3825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MX" sz="1200" dirty="0">
                  <a:solidFill>
                    <a:srgbClr val="0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1981</a:t>
              </a:r>
            </a:p>
            <a:p>
              <a:pPr algn="ctr"/>
              <a:r>
                <a:rPr lang="es-MX" sz="1200" dirty="0">
                  <a:solidFill>
                    <a:srgbClr val="0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IBM PC</a:t>
              </a:r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E8839C17-BA4E-913F-B7D1-B3A41339A9AC}"/>
                </a:ext>
              </a:extLst>
            </p:cNvPr>
            <p:cNvSpPr/>
            <p:nvPr/>
          </p:nvSpPr>
          <p:spPr>
            <a:xfrm>
              <a:off x="2478249" y="3402073"/>
              <a:ext cx="213507" cy="213507"/>
            </a:xfrm>
            <a:prstGeom prst="ellipse">
              <a:avLst/>
            </a:prstGeom>
            <a:solidFill>
              <a:srgbClr val="AAE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20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411A773E-0ADB-D6AA-6791-4FF350C4B0E3}"/>
                </a:ext>
              </a:extLst>
            </p:cNvPr>
            <p:cNvSpPr/>
            <p:nvPr/>
          </p:nvSpPr>
          <p:spPr>
            <a:xfrm>
              <a:off x="2347801" y="3627692"/>
              <a:ext cx="472059" cy="3825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MX" sz="1200" dirty="0">
                  <a:solidFill>
                    <a:srgbClr val="0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1977</a:t>
              </a:r>
            </a:p>
            <a:p>
              <a:pPr algn="ctr"/>
              <a:r>
                <a:rPr lang="es-MX" sz="1200" dirty="0">
                  <a:solidFill>
                    <a:srgbClr val="0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Apple II</a:t>
              </a:r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FEFE5BBD-FC94-4B58-0D90-DE43F08B5E3D}"/>
                </a:ext>
              </a:extLst>
            </p:cNvPr>
            <p:cNvSpPr/>
            <p:nvPr/>
          </p:nvSpPr>
          <p:spPr>
            <a:xfrm>
              <a:off x="4106371" y="3402073"/>
              <a:ext cx="213507" cy="213507"/>
            </a:xfrm>
            <a:prstGeom prst="ellipse">
              <a:avLst/>
            </a:prstGeom>
            <a:solidFill>
              <a:srgbClr val="AAE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20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61FDCE73-81D6-E9D4-6955-F18072758BA9}"/>
                </a:ext>
              </a:extLst>
            </p:cNvPr>
            <p:cNvSpPr/>
            <p:nvPr/>
          </p:nvSpPr>
          <p:spPr>
            <a:xfrm>
              <a:off x="3844474" y="3608454"/>
              <a:ext cx="872234" cy="3825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sz="1200" dirty="0">
                  <a:solidFill>
                    <a:srgbClr val="0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1984</a:t>
              </a:r>
            </a:p>
            <a:p>
              <a:pPr algn="ctr"/>
              <a:r>
                <a:rPr lang="es-MX" sz="1200" dirty="0">
                  <a:solidFill>
                    <a:srgbClr val="0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Escáner</a:t>
              </a:r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7F88D752-B80C-D562-8DF7-7550B23E23F8}"/>
                </a:ext>
              </a:extLst>
            </p:cNvPr>
            <p:cNvSpPr/>
            <p:nvPr/>
          </p:nvSpPr>
          <p:spPr>
            <a:xfrm>
              <a:off x="6217652" y="3402073"/>
              <a:ext cx="213507" cy="213507"/>
            </a:xfrm>
            <a:prstGeom prst="ellipse">
              <a:avLst/>
            </a:prstGeom>
            <a:solidFill>
              <a:srgbClr val="AAE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20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61DAD0BF-CFEF-6618-CB26-FE336CF940EF}"/>
                </a:ext>
              </a:extLst>
            </p:cNvPr>
            <p:cNvSpPr/>
            <p:nvPr/>
          </p:nvSpPr>
          <p:spPr>
            <a:xfrm>
              <a:off x="5938028" y="3608454"/>
              <a:ext cx="808364" cy="5355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MX" sz="1200" dirty="0">
                  <a:solidFill>
                    <a:srgbClr val="0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1994</a:t>
              </a:r>
            </a:p>
            <a:p>
              <a:pPr algn="ctr"/>
              <a:r>
                <a:rPr lang="es-MX" sz="1200" dirty="0">
                  <a:solidFill>
                    <a:srgbClr val="0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Digital </a:t>
              </a:r>
              <a:r>
                <a:rPr lang="es-MX" sz="1200" dirty="0" err="1">
                  <a:solidFill>
                    <a:srgbClr val="0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Libraries</a:t>
              </a:r>
              <a:endParaRPr lang="es-MX" sz="1200" dirty="0">
                <a:solidFill>
                  <a:srgbClr val="000000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/>
              <a:r>
                <a:rPr lang="es-MX" sz="1200" dirty="0" err="1">
                  <a:solidFill>
                    <a:srgbClr val="0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Initiative</a:t>
              </a:r>
              <a:endParaRPr lang="es-MX" sz="1200" dirty="0">
                <a:solidFill>
                  <a:srgbClr val="000000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2F4148CB-B84B-3948-446F-A2CA3BD7CAAB}"/>
                </a:ext>
              </a:extLst>
            </p:cNvPr>
            <p:cNvSpPr/>
            <p:nvPr/>
          </p:nvSpPr>
          <p:spPr>
            <a:xfrm>
              <a:off x="7387270" y="3402575"/>
              <a:ext cx="213507" cy="213507"/>
            </a:xfrm>
            <a:prstGeom prst="ellipse">
              <a:avLst/>
            </a:prstGeom>
            <a:solidFill>
              <a:srgbClr val="AAE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20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94109745-FAAF-7EFB-7216-0BCC4C279580}"/>
                </a:ext>
              </a:extLst>
            </p:cNvPr>
            <p:cNvSpPr/>
            <p:nvPr/>
          </p:nvSpPr>
          <p:spPr>
            <a:xfrm>
              <a:off x="6876121" y="3621649"/>
              <a:ext cx="1268835" cy="5355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sz="1200" dirty="0">
                  <a:solidFill>
                    <a:srgbClr val="0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2005</a:t>
              </a:r>
            </a:p>
            <a:p>
              <a:pPr algn="ctr"/>
              <a:r>
                <a:rPr lang="en-US" sz="1200" dirty="0">
                  <a:solidFill>
                    <a:srgbClr val="0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Alliance of Digital Humanities Organizations </a:t>
              </a:r>
              <a:endParaRPr lang="es-MX" sz="1200" dirty="0">
                <a:solidFill>
                  <a:srgbClr val="000000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3FEBC418-C80F-6522-4471-C5B545D4B04A}"/>
                </a:ext>
              </a:extLst>
            </p:cNvPr>
            <p:cNvGrpSpPr/>
            <p:nvPr/>
          </p:nvGrpSpPr>
          <p:grpSpPr>
            <a:xfrm>
              <a:off x="1250723" y="3372081"/>
              <a:ext cx="785343" cy="670936"/>
              <a:chOff x="1812267" y="4839752"/>
              <a:chExt cx="1047124" cy="894580"/>
            </a:xfrm>
          </p:grpSpPr>
          <p:grpSp>
            <p:nvGrpSpPr>
              <p:cNvPr id="35" name="Grupo 34">
                <a:extLst>
                  <a:ext uri="{FF2B5EF4-FFF2-40B4-BE49-F238E27FC236}">
                    <a16:creationId xmlns:a16="http://schemas.microsoft.com/office/drawing/2014/main" id="{B3961F95-5D80-8AE6-3E35-2C0DE6D0B419}"/>
                  </a:ext>
                </a:extLst>
              </p:cNvPr>
              <p:cNvGrpSpPr/>
              <p:nvPr/>
            </p:nvGrpSpPr>
            <p:grpSpPr>
              <a:xfrm>
                <a:off x="1812267" y="4879750"/>
                <a:ext cx="1047124" cy="854582"/>
                <a:chOff x="1938801" y="4879750"/>
                <a:chExt cx="1047124" cy="854582"/>
              </a:xfrm>
            </p:grpSpPr>
            <p:sp>
              <p:nvSpPr>
                <p:cNvPr id="37" name="Rectángulo 36">
                  <a:extLst>
                    <a:ext uri="{FF2B5EF4-FFF2-40B4-BE49-F238E27FC236}">
                      <a16:creationId xmlns:a16="http://schemas.microsoft.com/office/drawing/2014/main" id="{94AE88F9-AEA5-03F7-62F5-837F4150E690}"/>
                    </a:ext>
                  </a:extLst>
                </p:cNvPr>
                <p:cNvSpPr/>
                <p:nvPr/>
              </p:nvSpPr>
              <p:spPr>
                <a:xfrm>
                  <a:off x="1938801" y="5224248"/>
                  <a:ext cx="1047124" cy="51008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MX" sz="1200" dirty="0">
                      <a:solidFill>
                        <a:srgbClr val="000000"/>
                      </a:solidFill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1954</a:t>
                  </a:r>
                </a:p>
                <a:p>
                  <a:pPr algn="ctr"/>
                  <a:r>
                    <a:rPr lang="es-MX" sz="1200" dirty="0">
                      <a:solidFill>
                        <a:srgbClr val="000000"/>
                      </a:solidFill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Gale </a:t>
                  </a:r>
                  <a:r>
                    <a:rPr lang="es-MX" sz="1200" dirty="0" err="1">
                      <a:solidFill>
                        <a:srgbClr val="000000"/>
                      </a:solidFill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Research</a:t>
                  </a:r>
                  <a:endParaRPr lang="es-MX" sz="1200" dirty="0">
                    <a:latin typeface="Arial Narrow" panose="020B0604020202020204" pitchFamily="34" charset="0"/>
                    <a:cs typeface="Arial Narrow" panose="020B0604020202020204" pitchFamily="34" charset="0"/>
                  </a:endParaRPr>
                </a:p>
              </p:txBody>
            </p:sp>
            <p:sp>
              <p:nvSpPr>
                <p:cNvPr id="38" name="Elipse 37">
                  <a:extLst>
                    <a:ext uri="{FF2B5EF4-FFF2-40B4-BE49-F238E27FC236}">
                      <a16:creationId xmlns:a16="http://schemas.microsoft.com/office/drawing/2014/main" id="{8F8EFE77-91DB-8CC5-12F9-6790935270B1}"/>
                    </a:ext>
                  </a:extLst>
                </p:cNvPr>
                <p:cNvSpPr/>
                <p:nvPr/>
              </p:nvSpPr>
              <p:spPr>
                <a:xfrm>
                  <a:off x="2305985" y="4879750"/>
                  <a:ext cx="284676" cy="2846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sz="1200">
                    <a:latin typeface="Arial Narrow" panose="020B0604020202020204" pitchFamily="34" charset="0"/>
                    <a:cs typeface="Arial Narrow" panose="020B0604020202020204" pitchFamily="34" charset="0"/>
                  </a:endParaRPr>
                </a:p>
              </p:txBody>
            </p:sp>
          </p:grpSp>
          <p:pic>
            <p:nvPicPr>
              <p:cNvPr id="36" name="Picture 2" descr="Resultado de imagen para Gale logo">
                <a:extLst>
                  <a:ext uri="{FF2B5EF4-FFF2-40B4-BE49-F238E27FC236}">
                    <a16:creationId xmlns:a16="http://schemas.microsoft.com/office/drawing/2014/main" id="{A94C5D16-FDEF-B32F-7DDE-F0F65AC9CF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8" t="10212" r="68127" b="7427"/>
              <a:stretch/>
            </p:blipFill>
            <p:spPr bwMode="auto">
              <a:xfrm>
                <a:off x="2117092" y="4839752"/>
                <a:ext cx="378252" cy="4101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7" name="Picture 6" descr="Resultado de imagen para Apple II">
              <a:extLst>
                <a:ext uri="{FF2B5EF4-FFF2-40B4-BE49-F238E27FC236}">
                  <a16:creationId xmlns:a16="http://schemas.microsoft.com/office/drawing/2014/main" id="{80FBB5EB-CD66-F837-07CE-5B81E2CEC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7456" y="1192917"/>
              <a:ext cx="1347636" cy="199786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8" name="Picture 2" descr="Resultado de imagen para world wide web founder">
              <a:extLst>
                <a:ext uri="{FF2B5EF4-FFF2-40B4-BE49-F238E27FC236}">
                  <a16:creationId xmlns:a16="http://schemas.microsoft.com/office/drawing/2014/main" id="{073EB8A4-4986-3304-E750-EEA828145D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8185" y="1664726"/>
              <a:ext cx="1979407" cy="149435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44B52A18-F19C-F49E-D877-7B77D0739B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67516"/>
            <a:stretch/>
          </p:blipFill>
          <p:spPr>
            <a:xfrm>
              <a:off x="3266090" y="1695448"/>
              <a:ext cx="1575691" cy="147499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EC054DDE-1CCF-72C1-1A30-E876FF3A7B32}"/>
                </a:ext>
              </a:extLst>
            </p:cNvPr>
            <p:cNvSpPr/>
            <p:nvPr/>
          </p:nvSpPr>
          <p:spPr>
            <a:xfrm>
              <a:off x="8207302" y="3402073"/>
              <a:ext cx="213507" cy="213507"/>
            </a:xfrm>
            <a:prstGeom prst="ellipse">
              <a:avLst/>
            </a:prstGeom>
            <a:solidFill>
              <a:srgbClr val="AAE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20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A9C50F99-D992-C15A-549C-69B522FAAEDF}"/>
                </a:ext>
              </a:extLst>
            </p:cNvPr>
            <p:cNvSpPr/>
            <p:nvPr/>
          </p:nvSpPr>
          <p:spPr>
            <a:xfrm>
              <a:off x="8152499" y="3608454"/>
              <a:ext cx="358725" cy="2295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MX" sz="1200" dirty="0">
                  <a:solidFill>
                    <a:srgbClr val="0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2019</a:t>
              </a:r>
            </a:p>
          </p:txBody>
        </p:sp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D0FCF62C-135E-70E6-6268-BAA9BF813C84}"/>
                </a:ext>
              </a:extLst>
            </p:cNvPr>
            <p:cNvGrpSpPr/>
            <p:nvPr/>
          </p:nvGrpSpPr>
          <p:grpSpPr>
            <a:xfrm>
              <a:off x="6852997" y="1672215"/>
              <a:ext cx="2062818" cy="1507844"/>
              <a:chOff x="6256251" y="2897746"/>
              <a:chExt cx="5935749" cy="3779914"/>
            </a:xfrm>
          </p:grpSpPr>
          <p:pic>
            <p:nvPicPr>
              <p:cNvPr id="33" name="Picture 2">
                <a:extLst>
                  <a:ext uri="{FF2B5EF4-FFF2-40B4-BE49-F238E27FC236}">
                    <a16:creationId xmlns:a16="http://schemas.microsoft.com/office/drawing/2014/main" id="{94D0AE90-1EE7-C84B-4CB4-6B10CE61EE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831" t="11800" r="9187" b="11801"/>
              <a:stretch>
                <a:fillRect/>
              </a:stretch>
            </p:blipFill>
            <p:spPr bwMode="auto">
              <a:xfrm>
                <a:off x="6256251" y="2897746"/>
                <a:ext cx="5935749" cy="37799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12700"/>
              </a:effectLst>
            </p:spPr>
          </p:pic>
          <p:pic>
            <p:nvPicPr>
              <p:cNvPr id="34" name="Imagen 33">
                <a:extLst>
                  <a:ext uri="{FF2B5EF4-FFF2-40B4-BE49-F238E27FC236}">
                    <a16:creationId xmlns:a16="http://schemas.microsoft.com/office/drawing/2014/main" id="{09532238-D383-E49D-F9C8-4191957687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b="26095"/>
              <a:stretch/>
            </p:blipFill>
            <p:spPr>
              <a:xfrm>
                <a:off x="7013165" y="3164685"/>
                <a:ext cx="4316713" cy="2636624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sp>
        <p:nvSpPr>
          <p:cNvPr id="40" name="CuadroTexto 39">
            <a:extLst>
              <a:ext uri="{FF2B5EF4-FFF2-40B4-BE49-F238E27FC236}">
                <a16:creationId xmlns:a16="http://schemas.microsoft.com/office/drawing/2014/main" id="{3AB17E0E-4997-7F85-F47C-BFCE82DC84A6}"/>
              </a:ext>
            </a:extLst>
          </p:cNvPr>
          <p:cNvSpPr txBox="1"/>
          <p:nvPr/>
        </p:nvSpPr>
        <p:spPr>
          <a:xfrm>
            <a:off x="3047071" y="3258184"/>
            <a:ext cx="609414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s-ES" sz="18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Siete décadas haciendo H</a:t>
            </a:r>
            <a:r>
              <a:rPr lang="es-ES" sz="1800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umanidades Digitales</a:t>
            </a:r>
          </a:p>
        </p:txBody>
      </p:sp>
    </p:spTree>
    <p:extLst>
      <p:ext uri="{BB962C8B-B14F-4D97-AF65-F5344CB8AC3E}">
        <p14:creationId xmlns:p14="http://schemas.microsoft.com/office/powerpoint/2010/main" val="1857263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FBE841-B293-B93A-EB4B-51B51C004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45" y="524129"/>
            <a:ext cx="11163078" cy="1035311"/>
          </a:xfrm>
        </p:spPr>
        <p:txBody>
          <a:bodyPr/>
          <a:lstStyle/>
          <a:p>
            <a:r>
              <a:rPr lang="es-CO" sz="3600" b="1" dirty="0"/>
              <a:t>CAMBIANDO LA FORMA DE INVESTIGAR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25E98EFB-416C-B304-91CF-D9A910FC44B5}"/>
              </a:ext>
            </a:extLst>
          </p:cNvPr>
          <p:cNvGrpSpPr/>
          <p:nvPr/>
        </p:nvGrpSpPr>
        <p:grpSpPr>
          <a:xfrm>
            <a:off x="911424" y="1527409"/>
            <a:ext cx="10513168" cy="4319584"/>
            <a:chOff x="605902" y="915298"/>
            <a:chExt cx="8354449" cy="3378642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38E04AE6-588F-C775-E1B5-E67F2095E6E1}"/>
                </a:ext>
              </a:extLst>
            </p:cNvPr>
            <p:cNvGrpSpPr/>
            <p:nvPr/>
          </p:nvGrpSpPr>
          <p:grpSpPr>
            <a:xfrm>
              <a:off x="3557603" y="1274315"/>
              <a:ext cx="5402748" cy="3019625"/>
              <a:chOff x="4743470" y="1699087"/>
              <a:chExt cx="7203664" cy="4026166"/>
            </a:xfrm>
          </p:grpSpPr>
          <p:pic>
            <p:nvPicPr>
              <p:cNvPr id="11" name="Picture 4" descr="Resultado de imagen para distant reading moretti">
                <a:extLst>
                  <a:ext uri="{FF2B5EF4-FFF2-40B4-BE49-F238E27FC236}">
                    <a16:creationId xmlns:a16="http://schemas.microsoft.com/office/drawing/2014/main" id="{905ED187-3CDC-6063-14E8-F02D24D745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43470" y="1699087"/>
                <a:ext cx="7203664" cy="3787617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4">
                <a:extLst>
                  <a:ext uri="{FF2B5EF4-FFF2-40B4-BE49-F238E27FC236}">
                    <a16:creationId xmlns:a16="http://schemas.microsoft.com/office/drawing/2014/main" id="{19D7B5A0-22DD-19DB-1167-B8326730A0AF}"/>
                  </a:ext>
                </a:extLst>
              </p:cNvPr>
              <p:cNvSpPr/>
              <p:nvPr/>
            </p:nvSpPr>
            <p:spPr>
              <a:xfrm>
                <a:off x="6483126" y="5372178"/>
                <a:ext cx="4026347" cy="353075"/>
              </a:xfrm>
              <a:prstGeom prst="rect">
                <a:avLst/>
              </a:prstGeom>
              <a:solidFill>
                <a:srgbClr val="78A12B"/>
              </a:solidFill>
              <a:ln w="12700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6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Lectura</a:t>
                </a:r>
                <a:r>
                  <a:rPr lang="en-GB" sz="16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16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Distante</a:t>
                </a:r>
                <a:r>
                  <a:rPr lang="en-GB" sz="16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– </a:t>
                </a:r>
                <a:r>
                  <a:rPr lang="en-GB" sz="16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Humanidades</a:t>
                </a:r>
                <a:r>
                  <a:rPr lang="en-GB" sz="16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16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Digitales</a:t>
                </a:r>
                <a:endParaRPr lang="en-GB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" name="正方形/長方形 5">
              <a:extLst>
                <a:ext uri="{FF2B5EF4-FFF2-40B4-BE49-F238E27FC236}">
                  <a16:creationId xmlns:a16="http://schemas.microsoft.com/office/drawing/2014/main" id="{61A5348F-0851-7E18-796F-F80C3B34F523}"/>
                </a:ext>
              </a:extLst>
            </p:cNvPr>
            <p:cNvSpPr/>
            <p:nvPr/>
          </p:nvSpPr>
          <p:spPr>
            <a:xfrm>
              <a:off x="1484138" y="3452633"/>
              <a:ext cx="1978508" cy="1986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525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http://www.teachthought.com/pedagogy/literacy/what-close-reading-actually-means/</a:t>
              </a:r>
            </a:p>
          </p:txBody>
        </p:sp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ECEF9F14-C60A-E064-A87D-839439389CCF}"/>
                </a:ext>
              </a:extLst>
            </p:cNvPr>
            <p:cNvGrpSpPr/>
            <p:nvPr/>
          </p:nvGrpSpPr>
          <p:grpSpPr>
            <a:xfrm>
              <a:off x="605902" y="915298"/>
              <a:ext cx="2629760" cy="3377947"/>
              <a:chOff x="807870" y="1220397"/>
              <a:chExt cx="3506346" cy="4503930"/>
            </a:xfrm>
          </p:grpSpPr>
          <p:pic>
            <p:nvPicPr>
              <p:cNvPr id="9" name="Picture 2" descr="Resultado de imagen para scholar reading">
                <a:extLst>
                  <a:ext uri="{FF2B5EF4-FFF2-40B4-BE49-F238E27FC236}">
                    <a16:creationId xmlns:a16="http://schemas.microsoft.com/office/drawing/2014/main" id="{B5DE593B-8E7E-02C4-B524-598BDB6371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3113" y="1220397"/>
                <a:ext cx="3055860" cy="4378545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3">
                <a:extLst>
                  <a:ext uri="{FF2B5EF4-FFF2-40B4-BE49-F238E27FC236}">
                    <a16:creationId xmlns:a16="http://schemas.microsoft.com/office/drawing/2014/main" id="{4B7C4D29-C6B6-AA58-CC29-768E648AF8B6}"/>
                  </a:ext>
                </a:extLst>
              </p:cNvPr>
              <p:cNvSpPr txBox="1"/>
              <p:nvPr/>
            </p:nvSpPr>
            <p:spPr>
              <a:xfrm>
                <a:off x="807870" y="5371252"/>
                <a:ext cx="3506346" cy="353075"/>
              </a:xfrm>
              <a:prstGeom prst="rect">
                <a:avLst/>
              </a:prstGeom>
              <a:solidFill>
                <a:srgbClr val="78A12B"/>
              </a:solidFill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Lectura</a:t>
                </a:r>
                <a:r>
                  <a:rPr lang="en-GB" sz="16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16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Cercana</a:t>
                </a:r>
                <a:r>
                  <a:rPr lang="en-GB" sz="16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– </a:t>
                </a:r>
                <a:r>
                  <a:rPr lang="en-GB" sz="16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Estudio</a:t>
                </a:r>
                <a:r>
                  <a:rPr lang="en-GB" sz="16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16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tradicional</a:t>
                </a:r>
                <a:endParaRPr lang="en-GB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7491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tabla, luz, iluminado, vidrio&#10;&#10;Descripción generada automáticamente">
            <a:extLst>
              <a:ext uri="{FF2B5EF4-FFF2-40B4-BE49-F238E27FC236}">
                <a16:creationId xmlns:a16="http://schemas.microsoft.com/office/drawing/2014/main" id="{6513BA6B-FCF3-F7BB-692A-024BA07EC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1"/>
          <a:stretch/>
        </p:blipFill>
        <p:spPr>
          <a:xfrm>
            <a:off x="0" y="0"/>
            <a:ext cx="12192000" cy="676522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0B1B9BB-D20D-41AF-87C8-A34088ABF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4370680"/>
            <a:ext cx="11315700" cy="1130848"/>
          </a:xfrm>
        </p:spPr>
        <p:txBody>
          <a:bodyPr/>
          <a:lstStyle/>
          <a:p>
            <a:pPr algn="ctr"/>
            <a:r>
              <a:rPr lang="es-ES" sz="72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font_bdcf46_39a2ef50a7e444bf8da83ecece68b003"/>
              </a:rPr>
              <a:t>“UN VIAJE EN EL TIEMPO”</a:t>
            </a:r>
            <a:endParaRPr lang="es-PE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AutoShape 4" descr="Un concepto visual que combine la preservación de documentos históricos y la era digital en el marco de un viaje en el tiempo. La imagen debe mostrar un escenario futurista donde un archivo antiguo, como un pergamino o manuscrito iluminado, flota en un cilindro de cristal, rodeado por circuitos luminosos y pantallas holográficas. En el fondo, una ciudad moderna con elementos de tecnología avanzada y toques históricos, como relojes antiguos gigantes y archivos digitales flotantes. Una paleta de colores que combine tonos dorados y azulados para contrastar lo antiguo y lo moderno, con un ambiente etéreo y místico.">
            <a:extLst>
              <a:ext uri="{FF2B5EF4-FFF2-40B4-BE49-F238E27FC236}">
                <a16:creationId xmlns:a16="http://schemas.microsoft.com/office/drawing/2014/main" id="{FBEB20D5-E4C0-C803-CF14-5E4FC3AACB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25FAD159-A72F-C9F7-6CE9-C05119E3A7DD}"/>
              </a:ext>
            </a:extLst>
          </p:cNvPr>
          <p:cNvSpPr/>
          <p:nvPr/>
        </p:nvSpPr>
        <p:spPr>
          <a:xfrm>
            <a:off x="716604" y="5457245"/>
            <a:ext cx="10884846" cy="113084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051A74F9-F3DB-14DF-DB0B-4F3D8D955D16}"/>
              </a:ext>
            </a:extLst>
          </p:cNvPr>
          <p:cNvSpPr txBox="1">
            <a:spLocks/>
          </p:cNvSpPr>
          <p:nvPr/>
        </p:nvSpPr>
        <p:spPr>
          <a:xfrm>
            <a:off x="285750" y="5545810"/>
            <a:ext cx="11315700" cy="1130848"/>
          </a:xfrm>
          <a:prstGeom prst="rect">
            <a:avLst/>
          </a:prstGeom>
        </p:spPr>
        <p:txBody>
          <a:bodyPr>
            <a:noAutofit/>
          </a:bodyPr>
          <a:lstStyle>
            <a:lvl1pPr marL="0" marR="0" lvl="0" indent="0" algn="l" defTabSz="914372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3200" b="0" i="0" u="none" strike="noStrike" kern="1200" cap="none" spc="0" baseline="0">
                <a:solidFill>
                  <a:srgbClr val="1E3972"/>
                </a:solidFill>
                <a:uFillTx/>
                <a:latin typeface="Century Gothic" pitchFamily="34"/>
              </a:defRPr>
            </a:lvl1pPr>
          </a:lstStyle>
          <a:p>
            <a:pPr algn="r"/>
            <a:r>
              <a:rPr lang="es-ES" sz="36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font_bdcf46_39a2ef50a7e444bf8da83ecece68b003"/>
              </a:rPr>
              <a:t>LA PRESERVACIÓN DE DOCUMENTOS HISTÓRICOS EN LA ERA DIGITAL  </a:t>
            </a:r>
            <a:endParaRPr lang="es-ES" sz="36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9737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933AD494-40A8-17E4-E273-60E2E6FA12C8}"/>
              </a:ext>
            </a:extLst>
          </p:cNvPr>
          <p:cNvGrpSpPr/>
          <p:nvPr/>
        </p:nvGrpSpPr>
        <p:grpSpPr>
          <a:xfrm>
            <a:off x="4583150" y="2562783"/>
            <a:ext cx="7608849" cy="2651815"/>
            <a:chOff x="469157" y="1566854"/>
            <a:chExt cx="8023090" cy="2392554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FC0BBDA7-7698-109C-1E89-02D73399326B}"/>
                </a:ext>
              </a:extLst>
            </p:cNvPr>
            <p:cNvGrpSpPr/>
            <p:nvPr/>
          </p:nvGrpSpPr>
          <p:grpSpPr>
            <a:xfrm>
              <a:off x="469157" y="1566854"/>
              <a:ext cx="8023090" cy="2392554"/>
              <a:chOff x="52387" y="1223962"/>
              <a:chExt cx="9039225" cy="2695575"/>
            </a:xfrm>
          </p:grpSpPr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B25832AA-E4E9-B809-A6F3-01BA6C3321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2387" y="1223962"/>
                <a:ext cx="9039225" cy="2695575"/>
              </a:xfrm>
              <a:prstGeom prst="rect">
                <a:avLst/>
              </a:prstGeom>
            </p:spPr>
          </p:pic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6BEE5348-ECA4-237F-AE57-8EB3763FF746}"/>
                  </a:ext>
                </a:extLst>
              </p:cNvPr>
              <p:cNvSpPr/>
              <p:nvPr/>
            </p:nvSpPr>
            <p:spPr>
              <a:xfrm>
                <a:off x="875489" y="2441643"/>
                <a:ext cx="554477" cy="496110"/>
              </a:xfrm>
              <a:prstGeom prst="rect">
                <a:avLst/>
              </a:prstGeom>
              <a:solidFill>
                <a:srgbClr val="B7B7B7"/>
              </a:solidFill>
            </p:spPr>
            <p:txBody>
              <a:bodyPr rtlCol="0" anchor="ctr">
                <a:spAutoFit/>
              </a:bodyPr>
              <a:lstStyle/>
              <a:p>
                <a:pPr algn="l"/>
                <a:endParaRPr lang="es-MX" dirty="0">
                  <a:latin typeface="DIN-Regular" panose="02000503040000020004" pitchFamily="2" charset="0"/>
                </a:endParaRPr>
              </a:p>
            </p:txBody>
          </p:sp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EAFBB526-4714-319F-F33F-7F72044C9699}"/>
                  </a:ext>
                </a:extLst>
              </p:cNvPr>
              <p:cNvSpPr/>
              <p:nvPr/>
            </p:nvSpPr>
            <p:spPr>
              <a:xfrm>
                <a:off x="1780162" y="2383276"/>
                <a:ext cx="3112851" cy="359924"/>
              </a:xfrm>
              <a:prstGeom prst="rect">
                <a:avLst/>
              </a:prstGeom>
              <a:solidFill>
                <a:srgbClr val="EEECE1"/>
              </a:solidFill>
            </p:spPr>
            <p:txBody>
              <a:bodyPr rtlCol="0" anchor="ctr">
                <a:spAutoFit/>
              </a:bodyPr>
              <a:lstStyle/>
              <a:p>
                <a:pPr algn="l"/>
                <a:endParaRPr lang="es-MX" dirty="0">
                  <a:latin typeface="DIN-Regular" panose="02000503040000020004" pitchFamily="2" charset="0"/>
                </a:endParaRPr>
              </a:p>
            </p:txBody>
          </p:sp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236B3DEA-50C8-83D4-4436-D3F8FD7AED2A}"/>
                  </a:ext>
                </a:extLst>
              </p:cNvPr>
              <p:cNvSpPr/>
              <p:nvPr/>
            </p:nvSpPr>
            <p:spPr>
              <a:xfrm>
                <a:off x="2276272" y="3064212"/>
                <a:ext cx="807396" cy="661481"/>
              </a:xfrm>
              <a:prstGeom prst="rect">
                <a:avLst/>
              </a:prstGeom>
              <a:solidFill>
                <a:srgbClr val="FFE599"/>
              </a:solidFill>
            </p:spPr>
            <p:txBody>
              <a:bodyPr rtlCol="0" anchor="ctr">
                <a:spAutoFit/>
              </a:bodyPr>
              <a:lstStyle/>
              <a:p>
                <a:pPr algn="l"/>
                <a:endParaRPr lang="es-MX" dirty="0">
                  <a:latin typeface="DIN-Regular" panose="02000503040000020004" pitchFamily="2" charset="0"/>
                </a:endParaRPr>
              </a:p>
            </p:txBody>
          </p:sp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70BEFFF5-0932-8B29-25FB-A9FFA8FFB3FA}"/>
                  </a:ext>
                </a:extLst>
              </p:cNvPr>
              <p:cNvSpPr/>
              <p:nvPr/>
            </p:nvSpPr>
            <p:spPr>
              <a:xfrm>
                <a:off x="5661498" y="2188722"/>
                <a:ext cx="661481" cy="904672"/>
              </a:xfrm>
              <a:prstGeom prst="rect">
                <a:avLst/>
              </a:prstGeom>
              <a:solidFill>
                <a:srgbClr val="6FA8DC"/>
              </a:solidFill>
            </p:spPr>
            <p:txBody>
              <a:bodyPr rtlCol="0" anchor="ctr">
                <a:spAutoFit/>
              </a:bodyPr>
              <a:lstStyle/>
              <a:p>
                <a:pPr algn="l"/>
                <a:endParaRPr lang="es-MX" dirty="0">
                  <a:latin typeface="DIN-Regular" panose="02000503040000020004" pitchFamily="2" charset="0"/>
                </a:endParaRPr>
              </a:p>
            </p:txBody>
          </p:sp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id="{1CD506B2-7E58-6CBA-8D37-2666D753924D}"/>
                  </a:ext>
                </a:extLst>
              </p:cNvPr>
              <p:cNvSpPr/>
              <p:nvPr/>
            </p:nvSpPr>
            <p:spPr>
              <a:xfrm>
                <a:off x="6634264" y="2383276"/>
                <a:ext cx="651753" cy="194554"/>
              </a:xfrm>
              <a:prstGeom prst="rect">
                <a:avLst/>
              </a:prstGeom>
              <a:solidFill>
                <a:srgbClr val="EEECE1"/>
              </a:solidFill>
            </p:spPr>
            <p:txBody>
              <a:bodyPr rtlCol="0" anchor="ctr">
                <a:spAutoFit/>
              </a:bodyPr>
              <a:lstStyle/>
              <a:p>
                <a:pPr algn="l"/>
                <a:endParaRPr lang="es-MX" dirty="0">
                  <a:latin typeface="DIN-Regular" panose="02000503040000020004" pitchFamily="2" charset="0"/>
                </a:endParaRPr>
              </a:p>
            </p:txBody>
          </p:sp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D5B68F23-9C86-D5B3-3533-FCFBC4CAA232}"/>
                  </a:ext>
                </a:extLst>
              </p:cNvPr>
              <p:cNvSpPr/>
              <p:nvPr/>
            </p:nvSpPr>
            <p:spPr>
              <a:xfrm>
                <a:off x="7966953" y="2383276"/>
                <a:ext cx="807396" cy="476656"/>
              </a:xfrm>
              <a:prstGeom prst="rect">
                <a:avLst/>
              </a:prstGeom>
              <a:solidFill>
                <a:srgbClr val="FFE599"/>
              </a:solidFill>
            </p:spPr>
            <p:txBody>
              <a:bodyPr rtlCol="0" anchor="ctr">
                <a:spAutoFit/>
              </a:bodyPr>
              <a:lstStyle/>
              <a:p>
                <a:pPr algn="l"/>
                <a:endParaRPr lang="es-MX" dirty="0">
                  <a:latin typeface="DIN-Regular" panose="02000503040000020004" pitchFamily="2" charset="0"/>
                </a:endParaRPr>
              </a:p>
            </p:txBody>
          </p:sp>
        </p:grp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C78E5C3A-77C2-601B-2A46-AF1B749D0E5D}"/>
                </a:ext>
              </a:extLst>
            </p:cNvPr>
            <p:cNvSpPr txBox="1"/>
            <p:nvPr/>
          </p:nvSpPr>
          <p:spPr>
            <a:xfrm>
              <a:off x="1099227" y="2659107"/>
              <a:ext cx="739302" cy="362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MX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Datos </a:t>
              </a:r>
            </a:p>
            <a:p>
              <a:pPr algn="ctr">
                <a:lnSpc>
                  <a:spcPct val="80000"/>
                </a:lnSpc>
              </a:pPr>
              <a:r>
                <a:rPr lang="es-MX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sin procesar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476A1358-134E-F530-1E89-8294FBFAF772}"/>
                </a:ext>
              </a:extLst>
            </p:cNvPr>
            <p:cNvSpPr txBox="1"/>
            <p:nvPr/>
          </p:nvSpPr>
          <p:spPr>
            <a:xfrm>
              <a:off x="1899561" y="2558869"/>
              <a:ext cx="3287023" cy="222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Limpiar los datos (</a:t>
              </a:r>
              <a:r>
                <a:rPr lang="es-MX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80% del trabajo</a:t>
              </a:r>
              <a:r>
                <a:rPr lang="es-MX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FC7B6532-CF60-4871-9269-0951F64A35B0}"/>
                </a:ext>
              </a:extLst>
            </p:cNvPr>
            <p:cNvSpPr txBox="1"/>
            <p:nvPr/>
          </p:nvSpPr>
          <p:spPr>
            <a:xfrm>
              <a:off x="2404134" y="3265963"/>
              <a:ext cx="825448" cy="33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Entender los datos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C55896AD-6594-D73B-1DA5-E289F33D3BF1}"/>
                </a:ext>
              </a:extLst>
            </p:cNvPr>
            <p:cNvSpPr txBox="1"/>
            <p:nvPr/>
          </p:nvSpPr>
          <p:spPr>
            <a:xfrm>
              <a:off x="5295629" y="2502336"/>
              <a:ext cx="869310" cy="416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Herramientas </a:t>
              </a:r>
            </a:p>
            <a:p>
              <a:pPr algn="ctr"/>
              <a:r>
                <a:rPr lang="es-MX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de </a:t>
              </a:r>
            </a:p>
            <a:p>
              <a:pPr algn="ctr"/>
              <a:r>
                <a:rPr lang="es-MX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exploración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70B4196F-1006-6F74-DB6C-D1CEFDD48C93}"/>
                </a:ext>
              </a:extLst>
            </p:cNvPr>
            <p:cNvSpPr txBox="1"/>
            <p:nvPr/>
          </p:nvSpPr>
          <p:spPr>
            <a:xfrm>
              <a:off x="6134449" y="2607095"/>
              <a:ext cx="965079" cy="166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MX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Resultados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9AFA6391-721E-FAD9-C57B-B246F2B1B5A3}"/>
                </a:ext>
              </a:extLst>
            </p:cNvPr>
            <p:cNvSpPr txBox="1"/>
            <p:nvPr/>
          </p:nvSpPr>
          <p:spPr>
            <a:xfrm>
              <a:off x="7313143" y="2585703"/>
              <a:ext cx="1081824" cy="33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Artículos de investigación</a:t>
              </a:r>
            </a:p>
          </p:txBody>
        </p:sp>
      </p:grpSp>
      <p:sp>
        <p:nvSpPr>
          <p:cNvPr id="22" name="Título 1">
            <a:extLst>
              <a:ext uri="{FF2B5EF4-FFF2-40B4-BE49-F238E27FC236}">
                <a16:creationId xmlns:a16="http://schemas.microsoft.com/office/drawing/2014/main" id="{179443E6-E1D7-CB5C-03DE-F92B98894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3000"/>
            <a:ext cx="11163078" cy="1035311"/>
          </a:xfrm>
        </p:spPr>
        <p:txBody>
          <a:bodyPr/>
          <a:lstStyle/>
          <a:p>
            <a:r>
              <a:rPr lang="es-CO" sz="3600" b="1" dirty="0"/>
              <a:t>… LOS RETOS SON GRANDES</a:t>
            </a: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A8442D19-D90C-AD46-08BD-F7D9F18B508D}"/>
              </a:ext>
            </a:extLst>
          </p:cNvPr>
          <p:cNvSpPr txBox="1">
            <a:spLocks/>
          </p:cNvSpPr>
          <p:nvPr/>
        </p:nvSpPr>
        <p:spPr>
          <a:xfrm>
            <a:off x="455981" y="5161145"/>
            <a:ext cx="11163078" cy="1035311"/>
          </a:xfrm>
          <a:prstGeom prst="rect">
            <a:avLst/>
          </a:prstGeom>
        </p:spPr>
        <p:txBody>
          <a:bodyPr>
            <a:noAutofit/>
          </a:bodyPr>
          <a:lstStyle>
            <a:lvl1pPr marL="0" marR="0" lvl="0" indent="0" algn="l" defTabSz="914372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3200" b="0" i="0" u="none" strike="noStrike" kern="1200" cap="none" spc="0" baseline="0">
                <a:solidFill>
                  <a:srgbClr val="1E3972"/>
                </a:solidFill>
                <a:uFillTx/>
                <a:latin typeface="Century Gothic" pitchFamily="34"/>
              </a:defRPr>
            </a:lvl1pPr>
          </a:lstStyle>
          <a:p>
            <a:pPr algn="r"/>
            <a:r>
              <a:rPr lang="es-CO" b="1" dirty="0">
                <a:solidFill>
                  <a:srgbClr val="C00000"/>
                </a:solidFill>
              </a:rPr>
              <a:t>Acceso a información relevante en formato optimizado!</a:t>
            </a:r>
          </a:p>
        </p:txBody>
      </p:sp>
      <p:pic>
        <p:nvPicPr>
          <p:cNvPr id="24" name="Picture 2" descr="Investigador: tipos, objetivos, cualidades y características">
            <a:extLst>
              <a:ext uri="{FF2B5EF4-FFF2-40B4-BE49-F238E27FC236}">
                <a16:creationId xmlns:a16="http://schemas.microsoft.com/office/drawing/2014/main" id="{A9272CA8-5295-CC86-C4B7-17EFA7396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" r="10212"/>
          <a:stretch/>
        </p:blipFill>
        <p:spPr bwMode="auto">
          <a:xfrm>
            <a:off x="1" y="923597"/>
            <a:ext cx="5176936" cy="2966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694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3A611-0112-9A1A-B324-B7EE0350F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ítulo 1">
            <a:extLst>
              <a:ext uri="{FF2B5EF4-FFF2-40B4-BE49-F238E27FC236}">
                <a16:creationId xmlns:a16="http://schemas.microsoft.com/office/drawing/2014/main" id="{878D5B6C-F15D-C270-201E-93713A4C4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3000"/>
            <a:ext cx="11163078" cy="1035311"/>
          </a:xfrm>
        </p:spPr>
        <p:txBody>
          <a:bodyPr/>
          <a:lstStyle/>
          <a:p>
            <a:r>
              <a:rPr lang="es-CO" sz="3600" b="1" dirty="0"/>
              <a:t>… LOS RETOS SON GRANDES</a:t>
            </a: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BA05F5F7-5AFA-1251-FB15-0775AB81BF17}"/>
              </a:ext>
            </a:extLst>
          </p:cNvPr>
          <p:cNvSpPr txBox="1">
            <a:spLocks/>
          </p:cNvSpPr>
          <p:nvPr/>
        </p:nvSpPr>
        <p:spPr>
          <a:xfrm>
            <a:off x="514460" y="5646792"/>
            <a:ext cx="11163078" cy="1035311"/>
          </a:xfrm>
          <a:prstGeom prst="rect">
            <a:avLst/>
          </a:prstGeom>
        </p:spPr>
        <p:txBody>
          <a:bodyPr>
            <a:noAutofit/>
          </a:bodyPr>
          <a:lstStyle>
            <a:lvl1pPr marL="0" marR="0" lvl="0" indent="0" algn="l" defTabSz="914372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3200" b="0" i="0" u="none" strike="noStrike" kern="1200" cap="none" spc="0" baseline="0">
                <a:solidFill>
                  <a:srgbClr val="1E3972"/>
                </a:solidFill>
                <a:uFillTx/>
                <a:latin typeface="Century Gothic" pitchFamily="34"/>
              </a:defRPr>
            </a:lvl1pPr>
          </a:lstStyle>
          <a:p>
            <a:pPr algn="r"/>
            <a:r>
              <a:rPr lang="es-ES" b="1" dirty="0">
                <a:solidFill>
                  <a:srgbClr val="C00000"/>
                </a:solidFill>
              </a:rPr>
              <a:t>¿Dónde almacenar toda esa información?</a:t>
            </a:r>
            <a:endParaRPr lang="es-CO" b="1" dirty="0">
              <a:solidFill>
                <a:srgbClr val="C00000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3438FFD-1D4C-AE8F-806E-E583E5317D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3" t="9139" r="840" b="28786"/>
          <a:stretch/>
        </p:blipFill>
        <p:spPr>
          <a:xfrm>
            <a:off x="729932" y="987759"/>
            <a:ext cx="10732135" cy="4511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2583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30473-2E7F-5BF7-41CB-2D4E6A2EB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ítulo 1">
            <a:extLst>
              <a:ext uri="{FF2B5EF4-FFF2-40B4-BE49-F238E27FC236}">
                <a16:creationId xmlns:a16="http://schemas.microsoft.com/office/drawing/2014/main" id="{D6513D23-223A-602E-83B9-CECB20651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3000"/>
            <a:ext cx="11163078" cy="1035311"/>
          </a:xfrm>
        </p:spPr>
        <p:txBody>
          <a:bodyPr/>
          <a:lstStyle/>
          <a:p>
            <a:r>
              <a:rPr lang="es-CO" sz="3600" b="1" dirty="0"/>
              <a:t>… LOS RETOS SON GRANDES</a:t>
            </a: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2810FAF0-55F6-F1E6-541F-C584812EAA38}"/>
              </a:ext>
            </a:extLst>
          </p:cNvPr>
          <p:cNvSpPr txBox="1">
            <a:spLocks/>
          </p:cNvSpPr>
          <p:nvPr/>
        </p:nvSpPr>
        <p:spPr>
          <a:xfrm>
            <a:off x="514460" y="5646792"/>
            <a:ext cx="11163078" cy="1035311"/>
          </a:xfrm>
          <a:prstGeom prst="rect">
            <a:avLst/>
          </a:prstGeom>
        </p:spPr>
        <p:txBody>
          <a:bodyPr>
            <a:noAutofit/>
          </a:bodyPr>
          <a:lstStyle>
            <a:lvl1pPr marL="0" marR="0" lvl="0" indent="0" algn="l" defTabSz="914372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3200" b="0" i="0" u="none" strike="noStrike" kern="1200" cap="none" spc="0" baseline="0">
                <a:solidFill>
                  <a:srgbClr val="1E3972"/>
                </a:solidFill>
                <a:uFillTx/>
                <a:latin typeface="Century Gothic" pitchFamily="34"/>
              </a:defRPr>
            </a:lvl1pPr>
          </a:lstStyle>
          <a:p>
            <a:pPr algn="r"/>
            <a:r>
              <a:rPr lang="es-ES" b="1" dirty="0">
                <a:solidFill>
                  <a:srgbClr val="C00000"/>
                </a:solidFill>
              </a:rPr>
              <a:t>Herramientas complejas!</a:t>
            </a:r>
            <a:endParaRPr lang="es-CO" b="1" dirty="0">
              <a:solidFill>
                <a:srgbClr val="C00000"/>
              </a:solidFill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E10A86C-40BA-A2A1-9DAE-8874A108FA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4" r="617"/>
          <a:stretch/>
        </p:blipFill>
        <p:spPr>
          <a:xfrm>
            <a:off x="514460" y="1141512"/>
            <a:ext cx="8101705" cy="435661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Picture 2" descr="R logo.svg">
            <a:extLst>
              <a:ext uri="{FF2B5EF4-FFF2-40B4-BE49-F238E27FC236}">
                <a16:creationId xmlns:a16="http://schemas.microsoft.com/office/drawing/2014/main" id="{14D736FD-2E17-C988-205F-653957764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894" y="1606031"/>
            <a:ext cx="1014616" cy="78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ython logo">
            <a:extLst>
              <a:ext uri="{FF2B5EF4-FFF2-40B4-BE49-F238E27FC236}">
                <a16:creationId xmlns:a16="http://schemas.microsoft.com/office/drawing/2014/main" id="{9F566EC1-5CBC-056A-1F14-D11692B98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140" y="2828734"/>
            <a:ext cx="1199077" cy="80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esultado de imagen para javascript">
            <a:extLst>
              <a:ext uri="{FF2B5EF4-FFF2-40B4-BE49-F238E27FC236}">
                <a16:creationId xmlns:a16="http://schemas.microsoft.com/office/drawing/2014/main" id="{732428F8-C4AA-E7F0-0FE5-30EEC9C20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146" y="4070358"/>
            <a:ext cx="788364" cy="78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3117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953382F-68E1-E50D-BAFF-45D6028AC8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622" t="17724" r="16768" b="12520"/>
          <a:stretch/>
        </p:blipFill>
        <p:spPr>
          <a:xfrm>
            <a:off x="1111405" y="501805"/>
            <a:ext cx="9969190" cy="553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53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F85EB-EDD4-172B-772C-492156A5B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laro Honduras - A pocas horas de poder decírselo al 2015... | Facebook">
            <a:extLst>
              <a:ext uri="{FF2B5EF4-FFF2-40B4-BE49-F238E27FC236}">
                <a16:creationId xmlns:a16="http://schemas.microsoft.com/office/drawing/2014/main" id="{C22AD72F-D893-C1DE-5A35-5F3A7305D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658" y="323212"/>
            <a:ext cx="5008291" cy="43822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9FEBAB7-FC69-7FF4-217F-80AA5527A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0536" y="4984210"/>
            <a:ext cx="7950819" cy="1035311"/>
          </a:xfrm>
        </p:spPr>
        <p:txBody>
          <a:bodyPr/>
          <a:lstStyle/>
          <a:p>
            <a:pPr algn="ctr"/>
            <a:r>
              <a:rPr lang="es-CO" sz="3600" b="1" dirty="0"/>
              <a:t>¡GRACIAS POR SU ATENCIÓN!</a:t>
            </a:r>
          </a:p>
        </p:txBody>
      </p:sp>
    </p:spTree>
    <p:extLst>
      <p:ext uri="{BB962C8B-B14F-4D97-AF65-F5344CB8AC3E}">
        <p14:creationId xmlns:p14="http://schemas.microsoft.com/office/powerpoint/2010/main" val="3971697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945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Title 2">
            <a:extLst>
              <a:ext uri="{FF2B5EF4-FFF2-40B4-BE49-F238E27FC236}">
                <a16:creationId xmlns:a16="http://schemas.microsoft.com/office/drawing/2014/main" id="{D5459109-B0E6-42B7-3A24-93967B3F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183" y="962256"/>
            <a:ext cx="5040143" cy="1273729"/>
          </a:xfrm>
        </p:spPr>
        <p:txBody>
          <a:bodyPr/>
          <a:lstStyle/>
          <a:p>
            <a:pPr algn="ctr"/>
            <a:r>
              <a:rPr lang="en-US" sz="5400" b="1" dirty="0"/>
              <a:t>IMAGINEMOS!</a:t>
            </a:r>
          </a:p>
        </p:txBody>
      </p:sp>
      <p:pic>
        <p:nvPicPr>
          <p:cNvPr id="2054" name="Picture 6" descr="Old Documents | HDRI made from 4 exposures. | pixagraphic | Flickr">
            <a:extLst>
              <a:ext uri="{FF2B5EF4-FFF2-40B4-BE49-F238E27FC236}">
                <a16:creationId xmlns:a16="http://schemas.microsoft.com/office/drawing/2014/main" id="{5A6C0008-97D9-A0CB-B774-0DC08EB1A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525" y="2138160"/>
            <a:ext cx="5859798" cy="390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itos coloniales en el gran reino del Perú | EL MONTONERO">
            <a:extLst>
              <a:ext uri="{FF2B5EF4-FFF2-40B4-BE49-F238E27FC236}">
                <a16:creationId xmlns:a16="http://schemas.microsoft.com/office/drawing/2014/main" id="{5351CC7D-3E01-7F1A-4CBB-0C4ECE3A0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40468"/>
            <a:ext cx="6104970" cy="462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463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CD97158-0BD7-59FB-0789-7D00D8849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488" y="388324"/>
            <a:ext cx="6743700" cy="1273729"/>
          </a:xfrm>
        </p:spPr>
        <p:txBody>
          <a:bodyPr>
            <a:noAutofit/>
          </a:bodyPr>
          <a:lstStyle/>
          <a:p>
            <a:pPr algn="ctr"/>
            <a:r>
              <a:rPr lang="es-CO" sz="5400" b="1" dirty="0"/>
              <a:t>PRESENTE</a:t>
            </a:r>
          </a:p>
        </p:txBody>
      </p:sp>
      <p:pic>
        <p:nvPicPr>
          <p:cNvPr id="4100" name="Picture 4" descr="Debido a una demanda de desalojo, el Archivo General de la Nación está obligado a abandonar su sede en el Palacio de Justicia, poniendo en riesgo los documentos históricos que salvaguarda. (Foto: Renzo Salazar/El Comercio)">
            <a:extLst>
              <a:ext uri="{FF2B5EF4-FFF2-40B4-BE49-F238E27FC236}">
                <a16:creationId xmlns:a16="http://schemas.microsoft.com/office/drawing/2014/main" id="{D32AB0F7-A002-BE6C-91FF-B5C90C641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2" y="1215957"/>
            <a:ext cx="8215082" cy="442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D87312A-9C89-9E98-1F04-E586087E0391}"/>
              </a:ext>
            </a:extLst>
          </p:cNvPr>
          <p:cNvSpPr txBox="1"/>
          <p:nvPr/>
        </p:nvSpPr>
        <p:spPr>
          <a:xfrm>
            <a:off x="2745631" y="5725366"/>
            <a:ext cx="914481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b="1" i="0" dirty="0">
                <a:solidFill>
                  <a:srgbClr val="C00000"/>
                </a:solidFill>
                <a:effectLst/>
                <a:latin typeface="Open Sans" panose="020B0606030504020204" pitchFamily="34" charset="0"/>
              </a:rPr>
              <a:t>Archivo General de la Nación: Conoce algunos de los documentos históricos bajo su cuidado. (2022, May 24). </a:t>
            </a:r>
            <a:r>
              <a:rPr lang="es-ES" sz="1100" b="1" i="1" dirty="0">
                <a:solidFill>
                  <a:srgbClr val="C00000"/>
                </a:solidFill>
                <a:effectLst/>
                <a:latin typeface="Open Sans" panose="020B0606030504020204" pitchFamily="34" charset="0"/>
              </a:rPr>
              <a:t>El Comercio de Perú</a:t>
            </a:r>
            <a:r>
              <a:rPr lang="es-ES" sz="1100" b="1" i="0" dirty="0">
                <a:solidFill>
                  <a:srgbClr val="C00000"/>
                </a:solidFill>
                <a:effectLst/>
                <a:latin typeface="Open Sans" panose="020B0606030504020204" pitchFamily="34" charset="0"/>
              </a:rPr>
              <a:t>, NA. https://link.gale.com/apps/doc/A717734273/STND?u=colmex&amp;sid=bookmark-STND&amp;xid=89a99f1c</a:t>
            </a:r>
            <a:endParaRPr lang="es-CO" sz="11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755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ookshelf full of books&#10;&#10;Description automatically generated with medium confidence">
            <a:extLst>
              <a:ext uri="{FF2B5EF4-FFF2-40B4-BE49-F238E27FC236}">
                <a16:creationId xmlns:a16="http://schemas.microsoft.com/office/drawing/2014/main" id="{82D98126-897E-4723-AA6A-565744E9B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9" r="-1" b="13183"/>
          <a:stretch/>
        </p:blipFill>
        <p:spPr>
          <a:xfrm>
            <a:off x="401340" y="765275"/>
            <a:ext cx="3004420" cy="2943417"/>
          </a:xfrm>
          <a:prstGeom prst="rect">
            <a:avLst/>
          </a:prstGeom>
        </p:spPr>
      </p:pic>
      <p:pic>
        <p:nvPicPr>
          <p:cNvPr id="3" name="Picture 6" descr="A picture containing indoor, floor&#10;&#10;Description generated with very high confidence">
            <a:extLst>
              <a:ext uri="{FF2B5EF4-FFF2-40B4-BE49-F238E27FC236}">
                <a16:creationId xmlns:a16="http://schemas.microsoft.com/office/drawing/2014/main" id="{452EB8AF-2798-47C7-B1D6-027875DAD0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6" r="16344" b="5"/>
          <a:stretch/>
        </p:blipFill>
        <p:spPr>
          <a:xfrm>
            <a:off x="401340" y="3891563"/>
            <a:ext cx="3004419" cy="2714040"/>
          </a:xfrm>
          <a:prstGeom prst="rect">
            <a:avLst/>
          </a:prstGeom>
        </p:spPr>
      </p:pic>
      <p:pic>
        <p:nvPicPr>
          <p:cNvPr id="5" name="Picture 4" descr="A picture containing text, indoor, scene&#10;&#10;Description automatically generated">
            <a:extLst>
              <a:ext uri="{FF2B5EF4-FFF2-40B4-BE49-F238E27FC236}">
                <a16:creationId xmlns:a16="http://schemas.microsoft.com/office/drawing/2014/main" id="{ED614428-372F-42EA-BC30-FE2BE9698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5" r="2" b="2"/>
          <a:stretch/>
        </p:blipFill>
        <p:spPr>
          <a:xfrm>
            <a:off x="3775703" y="726363"/>
            <a:ext cx="3975738" cy="5879239"/>
          </a:xfrm>
          <a:prstGeom prst="rect">
            <a:avLst/>
          </a:prstGeom>
        </p:spPr>
      </p:pic>
      <p:pic>
        <p:nvPicPr>
          <p:cNvPr id="7" name="Picture 6" descr="A picture containing text, shelf, book, library&#10;&#10;Description automatically generated">
            <a:extLst>
              <a:ext uri="{FF2B5EF4-FFF2-40B4-BE49-F238E27FC236}">
                <a16:creationId xmlns:a16="http://schemas.microsoft.com/office/drawing/2014/main" id="{5859EAF2-3ABA-49A0-AA4A-025752FCFB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3" r="2" b="2"/>
          <a:stretch/>
        </p:blipFill>
        <p:spPr>
          <a:xfrm>
            <a:off x="8090037" y="822776"/>
            <a:ext cx="3903725" cy="578282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EEC156E-9DC5-411C-839C-72A0163ED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81169" y="0"/>
            <a:ext cx="12854752" cy="887694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1E3972"/>
                </a:solidFill>
              </a:rPr>
              <a:t>EL RETO DE LA CONSERVACIÓN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91E22E-DD78-4AB9-A58C-4BD322F25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2590" y="6214972"/>
            <a:ext cx="694968" cy="338228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fld id="{CBACED04-2FCB-4CF0-87A7-B121208338B8}" type="slidenum">
              <a:rPr lang="en-US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FD5DA7-2BE3-43B5-B635-3B03DB8EAD98}"/>
              </a:ext>
            </a:extLst>
          </p:cNvPr>
          <p:cNvSpPr txBox="1"/>
          <p:nvPr/>
        </p:nvSpPr>
        <p:spPr>
          <a:xfrm>
            <a:off x="401340" y="3099996"/>
            <a:ext cx="3004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New York Academy of Medicine, NYC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5ADD90-C9C3-4F64-8A7D-8F70798324C4}"/>
              </a:ext>
            </a:extLst>
          </p:cNvPr>
          <p:cNvSpPr txBox="1"/>
          <p:nvPr/>
        </p:nvSpPr>
        <p:spPr>
          <a:xfrm>
            <a:off x="349059" y="5967360"/>
            <a:ext cx="3004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Canadian Lesbian and Gay Archives, Toronto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68FC16-AE18-4458-A96A-B1154AB4F8DD}"/>
              </a:ext>
            </a:extLst>
          </p:cNvPr>
          <p:cNvSpPr txBox="1"/>
          <p:nvPr/>
        </p:nvSpPr>
        <p:spPr>
          <a:xfrm>
            <a:off x="3775702" y="6202975"/>
            <a:ext cx="3975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FF00"/>
                </a:solidFill>
              </a:rPr>
              <a:t>Schwules</a:t>
            </a:r>
            <a:r>
              <a:rPr lang="en-US" b="1" dirty="0">
                <a:solidFill>
                  <a:srgbClr val="FFFF00"/>
                </a:solidFill>
              </a:rPr>
              <a:t> Museum, Berlin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3EB23E-4CD8-40BB-A6B2-56ABA9AC062F}"/>
              </a:ext>
            </a:extLst>
          </p:cNvPr>
          <p:cNvSpPr txBox="1"/>
          <p:nvPr/>
        </p:nvSpPr>
        <p:spPr>
          <a:xfrm>
            <a:off x="8072082" y="5966275"/>
            <a:ext cx="3975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Long Room, Old </a:t>
            </a:r>
            <a:r>
              <a:rPr lang="en-US" b="1" dirty="0" err="1">
                <a:solidFill>
                  <a:srgbClr val="FFFF00"/>
                </a:solidFill>
              </a:rPr>
              <a:t>Librray</a:t>
            </a:r>
            <a:r>
              <a:rPr lang="en-US" b="1" dirty="0">
                <a:solidFill>
                  <a:srgbClr val="FFFF00"/>
                </a:solidFill>
              </a:rPr>
              <a:t>, Trinity College, Dublin</a:t>
            </a:r>
          </a:p>
        </p:txBody>
      </p:sp>
    </p:spTree>
    <p:extLst>
      <p:ext uri="{BB962C8B-B14F-4D97-AF65-F5344CB8AC3E}">
        <p14:creationId xmlns:p14="http://schemas.microsoft.com/office/powerpoint/2010/main" val="3503459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D67D8-95F7-6D88-B047-2D4D1CED4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DDD13F79-474C-E3A7-A983-3372439F1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1674" y="476256"/>
            <a:ext cx="6048375" cy="1273729"/>
          </a:xfrm>
        </p:spPr>
        <p:txBody>
          <a:bodyPr>
            <a:normAutofit/>
          </a:bodyPr>
          <a:lstStyle/>
          <a:p>
            <a:r>
              <a:rPr lang="es-CO" b="1" dirty="0"/>
              <a:t>ALGUNOS DESAFÍOS: 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28A6469-F29C-8E4F-F8C2-4D32A55694E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498077" y="1395111"/>
            <a:ext cx="5448704" cy="4552953"/>
          </a:xfrm>
        </p:spPr>
        <p:txBody>
          <a:bodyPr/>
          <a:lstStyle/>
          <a:p>
            <a:r>
              <a:rPr lang="en-US" sz="2800" dirty="0"/>
              <a:t>Altos </a:t>
            </a:r>
            <a:r>
              <a:rPr lang="en-US" sz="2800" dirty="0" err="1"/>
              <a:t>costos</a:t>
            </a:r>
            <a:r>
              <a:rPr lang="en-US" sz="2800" dirty="0"/>
              <a:t> en el </a:t>
            </a:r>
            <a:r>
              <a:rPr lang="en-US" sz="2800" dirty="0" err="1"/>
              <a:t>proceso</a:t>
            </a:r>
            <a:r>
              <a:rPr lang="en-US" sz="2800" dirty="0"/>
              <a:t> de </a:t>
            </a:r>
            <a:r>
              <a:rPr lang="en-US" sz="2800" dirty="0" err="1"/>
              <a:t>digitalización</a:t>
            </a:r>
            <a:r>
              <a:rPr lang="en-US" sz="2800" dirty="0"/>
              <a:t> y en la </a:t>
            </a:r>
            <a:r>
              <a:rPr lang="en-US" sz="2800" dirty="0" err="1"/>
              <a:t>infraestructura</a:t>
            </a:r>
            <a:r>
              <a:rPr lang="en-US" sz="2800" dirty="0"/>
              <a:t> de </a:t>
            </a:r>
            <a:r>
              <a:rPr lang="en-US" sz="2800" dirty="0" err="1"/>
              <a:t>almacenamiento</a:t>
            </a:r>
            <a:r>
              <a:rPr lang="en-US" sz="2800" dirty="0"/>
              <a:t>.  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 err="1"/>
              <a:t>Indexación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 err="1"/>
              <a:t>Preservación</a:t>
            </a:r>
            <a:r>
              <a:rPr lang="en-US" sz="2800" dirty="0"/>
              <a:t> digital y </a:t>
            </a:r>
            <a:r>
              <a:rPr lang="en-US" sz="2800" dirty="0" err="1"/>
              <a:t>cambios</a:t>
            </a:r>
            <a:r>
              <a:rPr lang="en-US" sz="2800" dirty="0"/>
              <a:t> de </a:t>
            </a:r>
            <a:r>
              <a:rPr lang="en-US" sz="2800" dirty="0" err="1"/>
              <a:t>formatos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6146" name="Picture 2" descr="Digitalización de documentos una Gran Aliada en la oficina – BerAnaTech –  Soluciones y Equipos de TI para empresas">
            <a:extLst>
              <a:ext uri="{FF2B5EF4-FFF2-40B4-BE49-F238E27FC236}">
                <a16:creationId xmlns:a16="http://schemas.microsoft.com/office/drawing/2014/main" id="{AB44CA82-37B2-DF51-2525-EDAA3265D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6" y="476256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256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22553-9A56-474F-0E71-E61D29C79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>
            <a:normAutofit/>
          </a:bodyPr>
          <a:lstStyle/>
          <a:p>
            <a:pPr algn="ctr"/>
            <a:r>
              <a:rPr lang="es-ES" sz="3200" dirty="0"/>
              <a:t>Fuentes primarias de Gale: un mundo de información</a:t>
            </a:r>
            <a:endParaRPr lang="en-US" sz="3200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12575AE-01A4-9F85-AEB5-CF6142711D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" r="-1" b="-1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35036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573257-2D19-4932-8112-E9A210247B4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82A3021-2E9D-4A45-A228-088E67FB350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5A6BEA-AC0B-4BD5-83D3-627D8F79C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91" y="1127253"/>
            <a:ext cx="2196710" cy="941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D7AE43-F0BD-46E5-8DDA-B63EEFE21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550" y="2232809"/>
            <a:ext cx="2568883" cy="746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EEA79E-403C-4AA3-B12C-426FD2C51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6464" y="2406810"/>
            <a:ext cx="1411158" cy="1369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256B59-A576-4042-BCE8-8AE76B54D7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7932" y="3965307"/>
            <a:ext cx="1766060" cy="1183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F1D8D-B8E2-4589-954E-83CBBF18AA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7812" y="3072100"/>
            <a:ext cx="2677816" cy="763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B57BD5-FB13-4B10-995A-1AC22E97D4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4781" y="2199200"/>
            <a:ext cx="3769162" cy="746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8A4703-610C-4D3A-9FAD-CE9DACE6BD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2965" y="5256207"/>
            <a:ext cx="1914755" cy="746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F36120-497F-49CA-B589-4C6195DE33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64720" y="6059414"/>
            <a:ext cx="3803888" cy="640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A2F6B0-0DB6-4A0C-A5C7-A4805BD45A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6416" y="2342876"/>
            <a:ext cx="1517526" cy="3207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CF7C89-404B-42BD-AD55-0A7EF069E1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98583" y="5210865"/>
            <a:ext cx="3715249" cy="734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56EB23-92CD-4839-AC53-564817CEE4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0609" y="5789413"/>
            <a:ext cx="2549607" cy="97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66912F-D908-44CC-AAA2-6D8E81DEC5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37601" y="1545327"/>
            <a:ext cx="3883586" cy="547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5F5A688-8CB7-4906-AC90-33636AC647B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29360" y="5446311"/>
            <a:ext cx="2282643" cy="127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41E831B-B76D-4FA7-BD5D-9B0DD478B97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83991" y="967886"/>
            <a:ext cx="2196710" cy="1226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653B839-783A-4217-8199-0A44327E330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66788" y="4170013"/>
            <a:ext cx="2665468" cy="984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5D9A6E-26B4-4B87-BF75-7A63409A1D2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63232" y="797171"/>
            <a:ext cx="3803888" cy="613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F7E7840-92A5-4156-8E76-3D2E8EB75CFD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236" y="4194349"/>
            <a:ext cx="1107825" cy="8709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96E5A3-BA69-408C-A946-DDED6BF236A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32696" y="3091447"/>
            <a:ext cx="4744644" cy="8709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3C6AC1-B954-4693-9006-31880CA6994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070356" y="121630"/>
            <a:ext cx="2006984" cy="12052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B00967-248A-0966-857C-FF282D2C8CD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34322" y="3989158"/>
            <a:ext cx="3088267" cy="984173"/>
          </a:xfrm>
          <a:prstGeom prst="rect">
            <a:avLst/>
          </a:prstGeom>
        </p:spPr>
      </p:pic>
      <p:sp>
        <p:nvSpPr>
          <p:cNvPr id="18" name="Título 2">
            <a:extLst>
              <a:ext uri="{FF2B5EF4-FFF2-40B4-BE49-F238E27FC236}">
                <a16:creationId xmlns:a16="http://schemas.microsoft.com/office/drawing/2014/main" id="{55D83D74-B8A6-93FB-E81C-DA82959B3F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2013" y="348569"/>
            <a:ext cx="11458575" cy="692150"/>
          </a:xfrm>
        </p:spPr>
        <p:txBody>
          <a:bodyPr>
            <a:normAutofit/>
          </a:bodyPr>
          <a:lstStyle/>
          <a:p>
            <a:r>
              <a:rPr lang="es-CO" sz="2800" b="1" dirty="0"/>
              <a:t>INSTITUCIONES ASOCIADAS</a:t>
            </a:r>
          </a:p>
        </p:txBody>
      </p:sp>
    </p:spTree>
    <p:extLst>
      <p:ext uri="{BB962C8B-B14F-4D97-AF65-F5344CB8AC3E}">
        <p14:creationId xmlns:p14="http://schemas.microsoft.com/office/powerpoint/2010/main" val="1356710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9801DE-5A1B-4167-832B-67535F992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801" y="2438011"/>
            <a:ext cx="3393652" cy="2865444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/>
              <a:t>Trabajando con archiveros, asesores y otras personas asombrosas</a:t>
            </a:r>
            <a:endParaRPr lang="en-US" sz="32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D23061-7856-41AF-B9EB-7CF0BA68D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A3021-2E9D-4A45-A228-088E67FB350E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F418C4-01E9-4081-82CE-F485180C92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909" y="129271"/>
            <a:ext cx="9587395" cy="17343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5B4099-C06D-4977-8AA3-B4DEF7BE9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5780" y="149092"/>
            <a:ext cx="1890895" cy="7929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FBB236-1343-4769-BF82-ED38C650AAB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951" y="2070961"/>
            <a:ext cx="5325031" cy="20370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3DB4EB-247D-4B70-ABC2-081B4A11C74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7657" y="2077367"/>
            <a:ext cx="2231459" cy="20306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9CEA60-B367-FB12-23A9-3BC9E43A7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761" y="4416491"/>
            <a:ext cx="8646147" cy="177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26264"/>
      </p:ext>
    </p:extLst>
  </p:cSld>
  <p:clrMapOvr>
    <a:masterClrMapping/>
  </p:clrMapOvr>
</p:sld>
</file>

<file path=ppt/theme/theme1.xml><?xml version="1.0" encoding="utf-8"?>
<a:theme xmlns:a="http://schemas.openxmlformats.org/drawingml/2006/main" name="Bibliotec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blioteca" id="{0BA07B01-EDE5-48A0-A15A-DAE2CBF34A21}" vid="{F8AA7A3F-B0E2-43B2-9C2F-4247810DCF0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Biblioteca</Template>
  <TotalTime>4203</TotalTime>
  <Words>612</Words>
  <Application>Microsoft Office PowerPoint</Application>
  <PresentationFormat>Panorámica</PresentationFormat>
  <Paragraphs>91</Paragraphs>
  <Slides>25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40" baseType="lpstr">
      <vt:lpstr>Aptos</vt:lpstr>
      <vt:lpstr>Arial</vt:lpstr>
      <vt:lpstr>Arial Narrow</vt:lpstr>
      <vt:lpstr>Arial Nova Cond</vt:lpstr>
      <vt:lpstr>Calibri</vt:lpstr>
      <vt:lpstr>Calibri Regular</vt:lpstr>
      <vt:lpstr>Century Gothic</vt:lpstr>
      <vt:lpstr>DIN-Medium</vt:lpstr>
      <vt:lpstr>DIN-Regular</vt:lpstr>
      <vt:lpstr>Open Sans</vt:lpstr>
      <vt:lpstr>Rockwell</vt:lpstr>
      <vt:lpstr>Trebuchet MS</vt:lpstr>
      <vt:lpstr>wfont_bdcf46_39a2ef50a7e444bf8da83ecece68b003</vt:lpstr>
      <vt:lpstr>Wingdings</vt:lpstr>
      <vt:lpstr>Biblioteca</vt:lpstr>
      <vt:lpstr>Presentación de PowerPoint</vt:lpstr>
      <vt:lpstr>“UN VIAJE EN EL TIEMPO”</vt:lpstr>
      <vt:lpstr>IMAGINEMOS!</vt:lpstr>
      <vt:lpstr>PRESENTE</vt:lpstr>
      <vt:lpstr>EL RETO DE LA CONSERVACIÓN</vt:lpstr>
      <vt:lpstr>ALGUNOS DESAFÍOS: </vt:lpstr>
      <vt:lpstr>Fuentes primarias de Gale: un mundo de información</vt:lpstr>
      <vt:lpstr>Presentación de PowerPoint</vt:lpstr>
      <vt:lpstr>Trabajando con archiveros, asesores y otras personas asombrosas</vt:lpstr>
      <vt:lpstr>Presentación de PowerPoint</vt:lpstr>
      <vt:lpstr>PROCESO DE SELECCIÓN Y DIGITALIZACIÓN DE LAS FUENTES</vt:lpstr>
      <vt:lpstr>Presentación de PowerPoint</vt:lpstr>
      <vt:lpstr>Presentación de PowerPoint</vt:lpstr>
      <vt:lpstr>ARCHIVES OF LATIN AMERICAN AND CARIBBEAN HISTORY, SIXTEENTH TO TWENTIETH CENTURY </vt:lpstr>
      <vt:lpstr>Búsqueda en Francés, Español y Portugués indien, indios, indígenos, indígena, indiano</vt:lpstr>
      <vt:lpstr>Asuntos sobre los indios en las Americas</vt:lpstr>
      <vt:lpstr>Presentación de PowerPoint</vt:lpstr>
      <vt:lpstr>7 DÉCADAS HACIENDO HUMANIDADES DIGITALES </vt:lpstr>
      <vt:lpstr>CAMBIANDO LA FORMA DE INVESTIGAR</vt:lpstr>
      <vt:lpstr>… LOS RETOS SON GRANDES</vt:lpstr>
      <vt:lpstr>… LOS RETOS SON GRANDES</vt:lpstr>
      <vt:lpstr>… LOS RETOS SON GRANDES</vt:lpstr>
      <vt:lpstr>Presentación de PowerPoint</vt:lpstr>
      <vt:lpstr>¡GRACIAS POR SU ATENCIÓN!</vt:lpstr>
      <vt:lpstr>Presentación de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Harley Quinn</dc:creator>
  <cp:lastModifiedBy>Parra, Andrea Carolina</cp:lastModifiedBy>
  <cp:revision>19</cp:revision>
  <dcterms:created xsi:type="dcterms:W3CDTF">2020-10-09T16:17:53Z</dcterms:created>
  <dcterms:modified xsi:type="dcterms:W3CDTF">2024-11-28T13:43:57Z</dcterms:modified>
</cp:coreProperties>
</file>