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96"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3" r:id="rId25"/>
    <p:sldId id="286" r:id="rId26"/>
    <p:sldId id="287" r:id="rId27"/>
    <p:sldId id="284" r:id="rId28"/>
    <p:sldId id="289" r:id="rId29"/>
    <p:sldId id="295" r:id="rId30"/>
    <p:sldId id="291" r:id="rId31"/>
    <p:sldId id="294" r:id="rId32"/>
    <p:sldId id="278" r:id="rId33"/>
    <p:sldId id="280"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Inter" panose="020B0604020202020204" charset="0"/>
      <p:regular r:id="rId44"/>
      <p:bold r:id="rId45"/>
      <p:italic r:id="rId46"/>
      <p:boldItalic r:id="rId47"/>
    </p:embeddedFont>
    <p:embeddedFont>
      <p:font typeface="Inter Light" panose="020B0604020202020204" charset="0"/>
      <p:regular r:id="rId48"/>
      <p:bold r:id="rId49"/>
      <p:italic r:id="rId50"/>
      <p:boldItalic r:id="rId51"/>
    </p:embeddedFont>
    <p:embeddedFont>
      <p:font typeface="Open Sans" panose="020B0604020202020204" charset="0"/>
      <p:regular r:id="rId52"/>
      <p:bold r:id="rId53"/>
      <p:italic r:id="rId54"/>
      <p:boldItalic r:id="rId55"/>
    </p:embeddedFont>
    <p:embeddedFont>
      <p:font typeface="Roboto" panose="020B0604020202020204"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7gZPUn42kHlfLYR4pjwmwz+LL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9" autoAdjust="0"/>
  </p:normalViewPr>
  <p:slideViewPr>
    <p:cSldViewPr>
      <p:cViewPr varScale="1">
        <p:scale>
          <a:sx n="72" d="100"/>
          <a:sy n="72" d="100"/>
        </p:scale>
        <p:origin x="66" y="23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419"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0062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lo.org/goali/WCMS_588687/lang--en/index.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goali@ilo.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search4life.org/es/acceso/criterios-de-elegibilid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o.org/agor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agora@fao.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environment.org/oa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oare@research4life.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po.int/ard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ardi@wipo.i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just" rtl="0">
              <a:lnSpc>
                <a:spcPct val="100000"/>
              </a:lnSpc>
              <a:spcBef>
                <a:spcPts val="600"/>
              </a:spcBef>
              <a:spcAft>
                <a:spcPts val="0"/>
              </a:spcAft>
              <a:buSzPts val="1200"/>
              <a:buChar char="●"/>
            </a:pP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GOALI</a:t>
            </a:r>
            <a:r>
              <a:rPr lang="es-419" dirty="0">
                <a:latin typeface="Arial"/>
                <a:ea typeface="Arial"/>
                <a:cs typeface="Arial"/>
                <a:sym typeface="Arial"/>
              </a:rPr>
              <a:t> (Acceso Global en línea a la Información Jurídica) es coordinado por la Organización Internacional del Trabajo (OIT) y sus socios, Brill Nijhoff, como editorial fundadora y creadora del programa, el Centro Internacional de Capacitación de la OIT, la biblioteca legal Lillian Goldman de la Escuela Legal de Yale y la biblioteca de la Escuela Legal de Cornell como socios académicos.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Para contar con acceso y mayor información visitar el siguiente enlace:  </a:t>
            </a: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www.ilo.org/goali</a:t>
            </a:r>
            <a:r>
              <a:rPr lang="es-419" u="sng" dirty="0">
                <a:solidFill>
                  <a:srgbClr val="2E75B5"/>
                </a:solidFill>
                <a:latin typeface="Arial"/>
                <a:ea typeface="Arial"/>
                <a:cs typeface="Arial"/>
                <a:sym typeface="Arial"/>
              </a:rPr>
              <a:t>/lang--es/index.html</a:t>
            </a:r>
            <a:r>
              <a:rPr lang="es-419" dirty="0">
                <a:latin typeface="Arial"/>
                <a:ea typeface="Arial"/>
                <a:cs typeface="Arial"/>
                <a:sym typeface="Arial"/>
              </a:rPr>
              <a:t>, para contactar al programa </a:t>
            </a:r>
            <a:r>
              <a:rPr lang="es-419" u="sng" dirty="0">
                <a:solidFill>
                  <a:srgbClr val="2E75B5"/>
                </a:solidFill>
                <a:latin typeface="Arial"/>
                <a:ea typeface="Arial"/>
                <a:cs typeface="Arial"/>
                <a:sym typeface="Arial"/>
                <a:hlinkClick r:id="rId4">
                  <a:extLst>
                    <a:ext uri="{A12FA001-AC4F-418D-AE19-62706E023703}">
                      <ahyp:hlinkClr xmlns:ahyp="http://schemas.microsoft.com/office/drawing/2018/hyperlinkcolor" val="tx"/>
                    </a:ext>
                  </a:extLst>
                </a:hlinkClick>
              </a:rPr>
              <a:t>goali@ilo.org</a:t>
            </a:r>
            <a:r>
              <a:rPr lang="es-419"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600"/>
              </a:spcBef>
              <a:spcAft>
                <a:spcPts val="0"/>
              </a:spcAft>
              <a:buSzPts val="1400"/>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200" name="Google Shape;2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600"/>
              </a:spcAft>
              <a:buClr>
                <a:schemeClr val="dk1"/>
              </a:buClr>
              <a:buSzPts val="1100"/>
              <a:buFont typeface="Arial"/>
              <a:buNone/>
            </a:pPr>
            <a:r>
              <a:rPr lang="es-419">
                <a:latin typeface="Arial"/>
                <a:ea typeface="Arial"/>
                <a:cs typeface="Arial"/>
                <a:sym typeface="Arial"/>
              </a:rPr>
              <a:t>La elegibilidad de los países se evalúa una vez al año. Dependiendo de diferentes factores que definen si un país es elegible y si estos formarán parte de las dos categorías del programa ya sea en: “Grupo A” o “Grupo B”. </a:t>
            </a:r>
            <a:endParaRPr sz="1300">
              <a:latin typeface="Arial"/>
              <a:ea typeface="Arial"/>
              <a:cs typeface="Arial"/>
              <a:sym typeface="Arial"/>
            </a:endParaRPr>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dirty="0"/>
              <a:t>La elegibilidad de los países se evalúa una vez al año. Depende de diversos factores que definen si un país es elegible y si éstos formarán parte de las categorías "Grupo A" o "Grupo B".</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s-419" dirty="0"/>
              <a:t>Grupo A - interpretación:</a:t>
            </a:r>
            <a:endParaRPr dirty="0"/>
          </a:p>
          <a:p>
            <a:pPr marL="0" lvl="0" indent="0" algn="l" rtl="0">
              <a:lnSpc>
                <a:spcPct val="100000"/>
              </a:lnSpc>
              <a:spcBef>
                <a:spcPts val="0"/>
              </a:spcBef>
              <a:spcAft>
                <a:spcPts val="0"/>
              </a:spcAft>
              <a:buClr>
                <a:schemeClr val="dk1"/>
              </a:buClr>
              <a:buSzPts val="1100"/>
              <a:buFont typeface="Arial"/>
              <a:buNone/>
            </a:pPr>
            <a:r>
              <a:rPr lang="es-419" dirty="0"/>
              <a:t>– Un país, área o territorio debe cumplir con al menos uno de los cuatro factores designados como puntos sólidos.</a:t>
            </a:r>
            <a:endParaRPr dirty="0"/>
          </a:p>
          <a:p>
            <a:pPr marL="0" lvl="0" indent="0" algn="l" rtl="0">
              <a:lnSpc>
                <a:spcPct val="100000"/>
              </a:lnSpc>
              <a:spcBef>
                <a:spcPts val="0"/>
              </a:spcBef>
              <a:spcAft>
                <a:spcPts val="0"/>
              </a:spcAft>
              <a:buClr>
                <a:schemeClr val="dk1"/>
              </a:buClr>
              <a:buSzPts val="1100"/>
              <a:buFont typeface="Arial"/>
              <a:buNone/>
            </a:pPr>
            <a:r>
              <a:rPr lang="es-419" dirty="0"/>
              <a:t>– El último factor es complejo. Para cumplirlo, el país, área o territorio debe cumplir con el criterio principal de los puntos sólidos y al menos uno de los subfactores designados por los puntos abiertos debajo de él.</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s-419" dirty="0"/>
              <a:t>Grupo B - interpretación:</a:t>
            </a:r>
            <a:endParaRPr dirty="0"/>
          </a:p>
          <a:p>
            <a:pPr marL="0" lvl="0" indent="0" algn="l" rtl="0">
              <a:lnSpc>
                <a:spcPct val="100000"/>
              </a:lnSpc>
              <a:spcBef>
                <a:spcPts val="0"/>
              </a:spcBef>
              <a:spcAft>
                <a:spcPts val="0"/>
              </a:spcAft>
              <a:buClr>
                <a:schemeClr val="dk1"/>
              </a:buClr>
              <a:buSzPts val="1100"/>
              <a:buFont typeface="Arial"/>
              <a:buNone/>
            </a:pPr>
            <a:r>
              <a:rPr lang="es-419" dirty="0"/>
              <a:t>– Un país, área o territorio debe cumplir con al menos uno de los cuatro factores designados como puntos sólidos.</a:t>
            </a:r>
            <a:endParaRPr dirty="0"/>
          </a:p>
          <a:p>
            <a:pPr marL="0" lvl="0" indent="0" algn="l" rtl="0">
              <a:lnSpc>
                <a:spcPct val="100000"/>
              </a:lnSpc>
              <a:spcBef>
                <a:spcPts val="0"/>
              </a:spcBef>
              <a:spcAft>
                <a:spcPts val="0"/>
              </a:spcAft>
              <a:buClr>
                <a:schemeClr val="dk1"/>
              </a:buClr>
              <a:buSzPts val="1100"/>
              <a:buFont typeface="Arial"/>
              <a:buNone/>
            </a:pPr>
            <a:r>
              <a:rPr lang="es-419" dirty="0"/>
              <a:t>– El segundo y tercer factor son complejos. Para cumplirlos, el país, área o territorio debe cumplir con los dos criterios enumerados en la lista de puntos sólidos.</a:t>
            </a:r>
            <a:endParaRPr dirty="0"/>
          </a:p>
          <a:p>
            <a:pPr marL="0" lvl="0" indent="0" algn="l" rtl="0">
              <a:lnSpc>
                <a:spcPct val="100000"/>
              </a:lnSpc>
              <a:spcBef>
                <a:spcPts val="0"/>
              </a:spcBef>
              <a:spcAft>
                <a:spcPts val="0"/>
              </a:spcAft>
              <a:buClr>
                <a:schemeClr val="dk1"/>
              </a:buClr>
              <a:buSzPts val="1100"/>
              <a:buFont typeface="Arial"/>
              <a:buNone/>
            </a:pPr>
            <a:r>
              <a:rPr lang="es-419" dirty="0"/>
              <a:t>– El último factor es complejo. Para cumplirlo, el país, área o territorio debe cumplir con el criterio principal de los puntos sólidos y al menos uno de los subfactores designados por los puntos abiertos debajo de él.</a:t>
            </a:r>
            <a:endParaRPr dirty="0"/>
          </a:p>
          <a:p>
            <a:pPr marL="0" lvl="0" indent="0" algn="l" rtl="0">
              <a:lnSpc>
                <a:spcPct val="100000"/>
              </a:lnSpc>
              <a:spcBef>
                <a:spcPts val="0"/>
              </a:spcBef>
              <a:spcAft>
                <a:spcPts val="0"/>
              </a:spcAft>
              <a:buSzPts val="1400"/>
              <a:buNone/>
            </a:pPr>
            <a:endParaRPr dirty="0"/>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s-419" u="sng" dirty="0">
                <a:solidFill>
                  <a:schemeClr val="hlink"/>
                </a:solidFill>
                <a:hlinkClick r:id="rId3"/>
              </a:rPr>
              <a:t>https://www.research4life.org/es/acceso/criterios-de-elegibilidad/</a:t>
            </a:r>
            <a:r>
              <a:rPr lang="es-419" dirty="0"/>
              <a:t> </a:t>
            </a:r>
            <a:endParaRPr dirty="0"/>
          </a:p>
        </p:txBody>
      </p:sp>
      <p:sp>
        <p:nvSpPr>
          <p:cNvPr id="234" name="Google Shape;2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400"/>
              <a:buNone/>
            </a:pPr>
            <a:r>
              <a:rPr lang="es-419" dirty="0">
                <a:highlight>
                  <a:srgbClr val="FFFFFF"/>
                </a:highlight>
                <a:latin typeface="Arial"/>
                <a:ea typeface="Arial"/>
                <a:cs typeface="Arial"/>
                <a:sym typeface="Arial"/>
              </a:rPr>
              <a:t>La institución debe designar a una persona de contacto (generalmente un bibliotecario) quien actúa como responsable de compartir las contraseñas con los miembros institucionales, otra de sus funciones, es asegurarse de que los usuarios comprendan el uso adecuado de los recursos de Research4Life. La persona de contacto ayuda a prevenir cualquier violación accidental o retiro de privilegios de acceso de la institución y también se encarga de notificar a Research4Life cualquier dificultad para operar el uso de la licencia. </a:t>
            </a:r>
            <a:endParaRPr dirty="0">
              <a:highlight>
                <a:srgbClr val="FFFFFF"/>
              </a:highlight>
              <a:latin typeface="Arial"/>
              <a:ea typeface="Arial"/>
              <a:cs typeface="Arial"/>
              <a:sym typeface="Arial"/>
            </a:endParaRPr>
          </a:p>
          <a:p>
            <a:pPr marL="0" lvl="0" indent="0" algn="just" rtl="0">
              <a:lnSpc>
                <a:spcPct val="100000"/>
              </a:lnSpc>
              <a:spcBef>
                <a:spcPts val="600"/>
              </a:spcBef>
              <a:spcAft>
                <a:spcPts val="0"/>
              </a:spcAft>
              <a:buSzPts val="1400"/>
              <a:buNone/>
            </a:pPr>
            <a:r>
              <a:rPr lang="es-419" dirty="0">
                <a:highlight>
                  <a:srgbClr val="FFFFFF"/>
                </a:highlight>
                <a:latin typeface="Arial"/>
                <a:ea typeface="Arial"/>
                <a:cs typeface="Arial"/>
                <a:sym typeface="Arial"/>
              </a:rPr>
              <a:t>Elementos contractuales importantes:</a:t>
            </a:r>
            <a:endParaRPr dirty="0">
              <a:highlight>
                <a:srgbClr val="FFFFFF"/>
              </a:highlight>
              <a:latin typeface="Arial"/>
              <a:ea typeface="Arial"/>
              <a:cs typeface="Arial"/>
              <a:sym typeface="Arial"/>
            </a:endParaRPr>
          </a:p>
          <a:p>
            <a:pPr marL="457200" lvl="0" indent="-304800" algn="just" rtl="0">
              <a:lnSpc>
                <a:spcPct val="100000"/>
              </a:lnSpc>
              <a:spcBef>
                <a:spcPts val="600"/>
              </a:spcBef>
              <a:spcAft>
                <a:spcPts val="0"/>
              </a:spcAft>
              <a:buClr>
                <a:schemeClr val="dk1"/>
              </a:buClr>
              <a:buSzPts val="1200"/>
              <a:buFont typeface="Arial"/>
              <a:buChar char="●"/>
            </a:pPr>
            <a:r>
              <a:rPr lang="es-419" dirty="0">
                <a:highlight>
                  <a:srgbClr val="FFFFFF"/>
                </a:highlight>
                <a:latin typeface="Arial"/>
                <a:ea typeface="Arial"/>
                <a:cs typeface="Arial"/>
                <a:sym typeface="Arial"/>
              </a:rPr>
              <a:t>Se brinda acceso en línea a contenidos editoriales a empleados, profesores y estudiantes y personas autorizadas por la institución para acceder a los servicios. </a:t>
            </a:r>
            <a:endParaRPr dirty="0">
              <a:highlight>
                <a:srgbClr val="FFFFFF"/>
              </a:highlight>
              <a:latin typeface="Arial"/>
              <a:ea typeface="Arial"/>
              <a:cs typeface="Arial"/>
              <a:sym typeface="Arial"/>
            </a:endParaRPr>
          </a:p>
          <a:p>
            <a:pPr marL="457200" lvl="0" indent="-304800" algn="just" rtl="0">
              <a:lnSpc>
                <a:spcPct val="100000"/>
              </a:lnSpc>
              <a:spcBef>
                <a:spcPts val="0"/>
              </a:spcBef>
              <a:spcAft>
                <a:spcPts val="0"/>
              </a:spcAft>
              <a:buClr>
                <a:schemeClr val="dk1"/>
              </a:buClr>
              <a:buSzPts val="1200"/>
              <a:buFont typeface="Arial"/>
              <a:buChar char="●"/>
            </a:pPr>
            <a:r>
              <a:rPr lang="es-419" dirty="0">
                <a:highlight>
                  <a:srgbClr val="FFFFFF"/>
                </a:highlight>
                <a:latin typeface="Arial"/>
                <a:ea typeface="Arial"/>
                <a:cs typeface="Arial"/>
                <a:sym typeface="Arial"/>
              </a:rPr>
              <a:t>Sobre los números anteriores de títulos de revistas disponibles en línea, puede variar entre una editorial y otra. El editor puede agregar o eliminar del rango dichas colecciones en cualquier momento. Esto puede resultar en algunas exclusiones de la oferta por parte de algunas editoriales.</a:t>
            </a:r>
            <a:endParaRPr sz="1300"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dirty="0"/>
          </a:p>
          <a:p>
            <a:pPr marL="0" lvl="0" indent="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54" name="Google Shape;2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1" name="Google Shape;2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latin typeface="Arial"/>
                <a:ea typeface="Arial"/>
                <a:cs typeface="Arial"/>
                <a:sym typeface="Arial"/>
              </a:rPr>
              <a:t>Para hacerlo, primero, asegúrese de que la dirección IP de la institución esté inscrita en el IPRegistry (theipregistry.org). Consulte con un punto focal de Tecnologías de la Información en su institución para verificar cuál es su IP institucional. Alternativamente, se pueden usar sitios web externos como whatismyip.com para verificar esta información. Registrarse en IPRegistry es un paso de validación necesario antes de que Research4Life pueda registrar la IP institucional en su sistema. Una vez registrado en el IPRegistry, envíe su solicitud de registro de IP a r4l@research4life.org. Se le informará cuando se complete dicho proceso.</a:t>
            </a:r>
            <a:endParaRPr>
              <a:latin typeface="Arial"/>
              <a:ea typeface="Arial"/>
              <a:cs typeface="Arial"/>
              <a:sym typeface="Arial"/>
            </a:endParaRPr>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7aa275b692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27aa275b692_0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7aa275b69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7aa275b692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7aa275b692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7aa275b69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600"/>
              </a:spcAft>
              <a:buClr>
                <a:schemeClr val="dk1"/>
              </a:buClr>
              <a:buSzPts val="1100"/>
              <a:buFont typeface="Arial"/>
              <a:buNone/>
            </a:pPr>
            <a:r>
              <a:rPr lang="es-419" dirty="0">
                <a:latin typeface="Arial"/>
                <a:ea typeface="Arial"/>
                <a:cs typeface="Arial"/>
                <a:sym typeface="Arial"/>
              </a:rPr>
              <a:t>El alto costo de las subscripciones de acceso a la literatura científica ha sido prohibitivo durante mucho tiempo para las </a:t>
            </a:r>
            <a:r>
              <a:rPr lang="es-419"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universidades </a:t>
            </a:r>
            <a:r>
              <a:rPr lang="es-419" dirty="0">
                <a:latin typeface="Arial"/>
                <a:ea typeface="Arial"/>
                <a:cs typeface="Arial"/>
                <a:sym typeface="Arial"/>
              </a:rPr>
              <a:t>e institutos de investigación de los países de ingresos bajos. A partir de principios de la década del 2000, la reducción de presupuestos se convirtió en un problema incluso hasta para los países de ingresos altos. Tomando en cuenta que el costo de subscripción de un solo título de revista es simplemente inalcanzable para la mayoría de las comunidades del mundo aumentando la brecha de conocimiento entre ellas. Por ello, la iniciativa Research4life fue creada para reducir la brecha de conocimiento entre los países de bajos, medios y altos ingresos y con ello brindar acceso asequible a importantes investigaciones científicas. Esta lección presenta </a:t>
            </a:r>
            <a:r>
              <a:rPr lang="es-419"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la </a:t>
            </a:r>
            <a:r>
              <a:rPr lang="es-419"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colaboración</a:t>
            </a:r>
            <a:r>
              <a:rPr lang="es-419" dirty="0">
                <a:latin typeface="Arial"/>
                <a:ea typeface="Arial"/>
                <a:cs typeface="Arial"/>
                <a:sym typeface="Arial"/>
              </a:rPr>
              <a:t> de Research4Life, sus programas, y su funcionamiento en cuanto a criterios de elegibilidad, términos de uso y servicios prestados. El contenido de esta lección busca preparar a sus usuarios para explorar los programas individuales detalladamente en las siguientes lecciones del curso. </a:t>
            </a:r>
            <a:endParaRPr sz="1300" i="0" u="none" strike="noStrike" cap="none" dirty="0">
              <a:solidFill>
                <a:schemeClr val="dk1"/>
              </a:solidFill>
              <a:latin typeface="Arial"/>
              <a:ea typeface="Arial"/>
              <a:cs typeface="Arial"/>
              <a:sym typeface="Arial"/>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6727675f93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26727675f93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MX" dirty="0"/>
              <a:t>Los 5 países más representados en el índice son Indonesia, Reino Unido, Brasil, Estados Unidos y España.</a:t>
            </a:r>
          </a:p>
          <a:p>
            <a:pPr marL="0" lvl="0" indent="0" algn="l" rtl="0">
              <a:lnSpc>
                <a:spcPct val="100000"/>
              </a:lnSpc>
              <a:spcBef>
                <a:spcPts val="0"/>
              </a:spcBef>
              <a:spcAft>
                <a:spcPts val="0"/>
              </a:spcAft>
              <a:buSzPts val="1400"/>
              <a:buNone/>
            </a:pPr>
            <a:r>
              <a:rPr lang="es-MX" dirty="0"/>
              <a:t>El inglés es el idioma predominante en DOAJ y, para aumentar la diversidad lingüística, tenemos proyectos individuales en proceso.</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76ad52c64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g276ad52c64e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8" name="Google Shape;1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1000"/>
              </a:spcBef>
              <a:spcAft>
                <a:spcPts val="0"/>
              </a:spcAft>
              <a:buClr>
                <a:schemeClr val="dk1"/>
              </a:buClr>
              <a:buSzPts val="1200"/>
              <a:buNone/>
            </a:pPr>
            <a:r>
              <a:rPr lang="es-419" dirty="0">
                <a:highlight>
                  <a:schemeClr val="lt1"/>
                </a:highlight>
                <a:latin typeface="Arial"/>
                <a:ea typeface="Arial"/>
                <a:cs typeface="Arial"/>
                <a:sym typeface="Arial"/>
              </a:rPr>
              <a:t>Los títulos de revista y artículos pueden ser recuperados a través de la versión especial de PubMed (Medline). Para mayor información visitar el sitio web </a:t>
            </a:r>
            <a:r>
              <a:rPr lang="es-419" u="sng"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www.research4life.org</a:t>
            </a:r>
            <a:r>
              <a:rPr lang="es-419" u="sng"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/es/</a:t>
            </a:r>
            <a:r>
              <a:rPr lang="es-419"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r>
              <a:rPr lang="es-419" dirty="0">
                <a:highlight>
                  <a:schemeClr val="lt1"/>
                </a:highlight>
                <a:latin typeface="Arial"/>
                <a:ea typeface="Arial"/>
                <a:cs typeface="Arial"/>
                <a:sym typeface="Arial"/>
              </a:rPr>
              <a:t>o contactar a l programa vía correo electrónico a: hinari@who.int </a:t>
            </a:r>
            <a:endParaRPr dirty="0">
              <a:highlight>
                <a:schemeClr val="lt1"/>
              </a:highlight>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dirty="0"/>
          </a:p>
        </p:txBody>
      </p:sp>
      <p:sp>
        <p:nvSpPr>
          <p:cNvPr id="145" name="Google Shape;14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46050" lvl="0" indent="0" algn="just" rtl="0">
              <a:lnSpc>
                <a:spcPct val="100000"/>
              </a:lnSpc>
              <a:spcBef>
                <a:spcPts val="600"/>
              </a:spcBef>
              <a:spcAft>
                <a:spcPts val="0"/>
              </a:spcAft>
              <a:buClr>
                <a:schemeClr val="dk1"/>
              </a:buClr>
              <a:buSzPts val="1300"/>
              <a:buNone/>
            </a:pPr>
            <a:r>
              <a:rPr lang="es-419" dirty="0">
                <a:latin typeface="Arial"/>
                <a:ea typeface="Arial"/>
                <a:cs typeface="Arial"/>
                <a:sym typeface="Arial"/>
              </a:rPr>
              <a:t>AGORA ha sido diseñado para mejorar la vida académica de miles de estudiantes, profesores e investigadores en materia de agricultura y ciencias de la vida en países de bajo y medio ingreso. El programa cubre un amplio espectro en temáticas de ciencias biológicas, ambientales y sociales relacionadas entre sí, abarcando diversos temas como las ciencias del suelo, nutrición, economía, química entre otros. Para contar con acceso a este programa y más información visitar el siguiente enlace: </a:t>
            </a:r>
            <a:r>
              <a:rPr lang="es-419"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http://www.fao.org/agora</a:t>
            </a:r>
            <a:r>
              <a:rPr lang="es-419" u="sng" dirty="0">
                <a:solidFill>
                  <a:srgbClr val="1155CC"/>
                </a:solidFill>
                <a:latin typeface="Arial"/>
                <a:ea typeface="Arial"/>
                <a:cs typeface="Arial"/>
                <a:sym typeface="Arial"/>
              </a:rPr>
              <a:t>/es</a:t>
            </a:r>
            <a:r>
              <a:rPr lang="es-419" dirty="0">
                <a:latin typeface="Arial"/>
                <a:ea typeface="Arial"/>
                <a:cs typeface="Arial"/>
                <a:sym typeface="Arial"/>
              </a:rPr>
              <a:t>, para contactar al programa </a:t>
            </a:r>
            <a:r>
              <a:rPr lang="es-419"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agora@fao.org</a:t>
            </a:r>
            <a:r>
              <a:rPr lang="es-419" dirty="0">
                <a:latin typeface="Arial"/>
                <a:ea typeface="Arial"/>
                <a:cs typeface="Arial"/>
                <a:sym typeface="Arial"/>
              </a:rPr>
              <a:t>. </a:t>
            </a:r>
            <a:endParaRPr sz="1300" dirty="0">
              <a:latin typeface="Arial"/>
              <a:ea typeface="Arial"/>
              <a:cs typeface="Arial"/>
              <a:sym typeface="Arial"/>
            </a:endParaRPr>
          </a:p>
          <a:p>
            <a:pPr marL="171450" marR="0" lvl="0" indent="-95250" algn="l" rtl="0">
              <a:lnSpc>
                <a:spcPct val="100000"/>
              </a:lnSpc>
              <a:spcBef>
                <a:spcPts val="600"/>
              </a:spcBef>
              <a:spcAft>
                <a:spcPts val="0"/>
              </a:spcAft>
              <a:buClr>
                <a:schemeClr val="dk1"/>
              </a:buClr>
              <a:buSzPts val="1200"/>
              <a:buFont typeface="Arial"/>
              <a:buNone/>
            </a:pPr>
            <a:endParaRPr dirty="0"/>
          </a:p>
        </p:txBody>
      </p:sp>
      <p:sp>
        <p:nvSpPr>
          <p:cNvPr id="156" name="Google Shape;156;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Clr>
                <a:schemeClr val="dk1"/>
              </a:buClr>
              <a:buSzPts val="1100"/>
              <a:buFont typeface="Arial"/>
              <a:buNone/>
            </a:pPr>
            <a:r>
              <a:rPr lang="es-419" dirty="0">
                <a:latin typeface="Arial"/>
                <a:ea typeface="Arial"/>
                <a:cs typeface="Arial"/>
                <a:sym typeface="Arial"/>
              </a:rPr>
              <a:t>OARE es administrada por el Programa de las Naciones Unidas para el Medio Ambiente (PNUMA) en asociación con la Universidad de Yale. Cuenta con más de 65 editoriales. OARE brinda acceso a una amplia cobertura de disciplinas incluyendo: medio ambiente natural, toxicología ambiental y contaminación, zoología, botánica, ecología, química ambiental, geológica, hidrología, oceanografía, meteorología, climatología, geografía, economía ambiental, legislación y política ambiental, política y planificación de la conservación, biotecnología ambiental, ingeniería ambiental, energía y muchas otros más.  Para contar con acceso a este programa y mayor información visitar el siguiente enlace: </a:t>
            </a:r>
            <a:r>
              <a:rPr lang="es-419"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http://www.unenvironment.org/oare</a:t>
            </a:r>
            <a:r>
              <a:rPr lang="es-419" dirty="0">
                <a:latin typeface="Arial"/>
                <a:ea typeface="Arial"/>
                <a:cs typeface="Arial"/>
                <a:sym typeface="Arial"/>
              </a:rPr>
              <a:t>, para contactar al programa </a:t>
            </a:r>
            <a:r>
              <a:rPr lang="es-419"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oare@research4life.org</a:t>
            </a:r>
            <a:r>
              <a:rPr lang="es-419" u="sng" dirty="0">
                <a:solidFill>
                  <a:srgbClr val="1155CC"/>
                </a:solidFill>
                <a:latin typeface="Arial"/>
                <a:ea typeface="Arial"/>
                <a:cs typeface="Arial"/>
                <a:sym typeface="Arial"/>
              </a:rPr>
              <a:t>.</a:t>
            </a:r>
            <a:endParaRPr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sz="1400" dirty="0">
              <a:latin typeface="Arial"/>
              <a:ea typeface="Arial"/>
              <a:cs typeface="Arial"/>
              <a:sym typeface="Arial"/>
            </a:endParaRPr>
          </a:p>
        </p:txBody>
      </p:sp>
      <p:sp>
        <p:nvSpPr>
          <p:cNvPr id="165" name="Google Shape;1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just" rtl="0">
              <a:lnSpc>
                <a:spcPct val="100000"/>
              </a:lnSpc>
              <a:spcBef>
                <a:spcPts val="600"/>
              </a:spcBef>
              <a:spcAft>
                <a:spcPts val="0"/>
              </a:spcAft>
              <a:buSzPts val="1200"/>
              <a:buChar char="●"/>
            </a:pPr>
            <a:r>
              <a:rPr lang="es-419" dirty="0">
                <a:latin typeface="Arial"/>
                <a:ea typeface="Arial"/>
                <a:cs typeface="Arial"/>
                <a:sym typeface="Arial"/>
              </a:rPr>
              <a:t>ARDI tiene como objetivo promover la integración de los países de bajos y medios ingresos menos adelantados en la economía mundial, del conocimiento, permitiéndoles realizar plenamente su potencial creativo e innovador.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Tiene como objetivo mejorar el acceso a la literatura académica de diversos campos de la ciencia y tecnología; el programa ARDI está diseñado para reforzar la infraestructura del conocimiento en los países de bajos y medianos ingresos para ayudar a sus investigadores  a crear y desarrollar nuevas soluciones a los desafíos técnicos que enfrentan a nivel local y global.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Para contar con acceso y mayor información visitar el siguiente enlace: </a:t>
            </a: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www.wipo.int/ardi</a:t>
            </a:r>
            <a:r>
              <a:rPr lang="es-419" u="sng" dirty="0">
                <a:solidFill>
                  <a:srgbClr val="2E75B5"/>
                </a:solidFill>
                <a:latin typeface="Arial"/>
                <a:ea typeface="Arial"/>
                <a:cs typeface="Arial"/>
                <a:sym typeface="Arial"/>
              </a:rPr>
              <a:t>/es/index.html</a:t>
            </a:r>
            <a:r>
              <a:rPr lang="es-419" dirty="0">
                <a:latin typeface="Arial"/>
                <a:ea typeface="Arial"/>
                <a:cs typeface="Arial"/>
                <a:sym typeface="Arial"/>
              </a:rPr>
              <a:t>, para contactar al programa </a:t>
            </a:r>
            <a:r>
              <a:rPr lang="es-419" u="sng" dirty="0">
                <a:solidFill>
                  <a:srgbClr val="2E75B5"/>
                </a:solidFill>
                <a:latin typeface="Arial"/>
                <a:ea typeface="Arial"/>
                <a:cs typeface="Arial"/>
                <a:sym typeface="Arial"/>
                <a:hlinkClick r:id="rId4">
                  <a:extLst>
                    <a:ext uri="{A12FA001-AC4F-418D-AE19-62706E023703}">
                      <ahyp:hlinkClr xmlns:ahyp="http://schemas.microsoft.com/office/drawing/2018/hyperlinkcolor" val="tx"/>
                    </a:ext>
                  </a:extLst>
                </a:hlinkClick>
              </a:rPr>
              <a:t>ardi@wipo.int</a:t>
            </a:r>
            <a:r>
              <a:rPr lang="es-419" dirty="0">
                <a:latin typeface="Arial"/>
                <a:ea typeface="Arial"/>
                <a:cs typeface="Arial"/>
                <a:sym typeface="Arial"/>
              </a:rPr>
              <a:t>.</a:t>
            </a:r>
            <a:endParaRPr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5" name="Google Shape;65;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66" name="Google Shape;66;g7119cced83_0_90"/>
          <p:cNvPicPr preferRelativeResize="0"/>
          <p:nvPr/>
        </p:nvPicPr>
        <p:blipFill rotWithShape="1">
          <a:blip r:embed="rId2">
            <a:alphaModFix/>
          </a:blip>
          <a:srcRect/>
          <a:stretch/>
        </p:blipFill>
        <p:spPr>
          <a:xfrm>
            <a:off x="7663353"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9" name="Google Shape;69;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70" name="Google Shape;70;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71" name="Google Shape;71;g7119cced83_0_93"/>
          <p:cNvPicPr preferRelativeResize="0"/>
          <p:nvPr/>
        </p:nvPicPr>
        <p:blipFill rotWithShape="1">
          <a:blip r:embed="rId2">
            <a:alphaModFix/>
          </a:blip>
          <a:srcRect/>
          <a:stretch/>
        </p:blipFill>
        <p:spPr>
          <a:xfrm>
            <a:off x="7493536"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74" name="Google Shape;74;g7119cced83_0_97"/>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dia">
  <p:cSld name="1_Titeldia">
    <p:bg>
      <p:bgPr>
        <a:solidFill>
          <a:schemeClr val="lt1"/>
        </a:solidFill>
        <a:effectLst/>
      </p:bgPr>
    </p:bg>
    <p:spTree>
      <p:nvGrpSpPr>
        <p:cNvPr id="1" name="Shape 16"/>
        <p:cNvGrpSpPr/>
        <p:nvPr/>
      </p:nvGrpSpPr>
      <p:grpSpPr>
        <a:xfrm>
          <a:off x="0" y="0"/>
          <a:ext cx="0" cy="0"/>
          <a:chOff x="0" y="0"/>
          <a:chExt cx="0" cy="0"/>
        </a:xfrm>
      </p:grpSpPr>
      <p:pic>
        <p:nvPicPr>
          <p:cNvPr id="17" name="Google Shape;17;p12"/>
          <p:cNvPicPr preferRelativeResize="0"/>
          <p:nvPr/>
        </p:nvPicPr>
        <p:blipFill rotWithShape="1">
          <a:blip r:embed="rId2">
            <a:alphaModFix/>
          </a:blip>
          <a:srcRect/>
          <a:stretch/>
        </p:blipFill>
        <p:spPr>
          <a:xfrm>
            <a:off x="10127062" y="6012950"/>
            <a:ext cx="1804486" cy="568413"/>
          </a:xfrm>
          <a:prstGeom prst="rect">
            <a:avLst/>
          </a:prstGeom>
          <a:noFill/>
          <a:ln>
            <a:noFill/>
          </a:ln>
        </p:spPr>
      </p:pic>
      <p:pic>
        <p:nvPicPr>
          <p:cNvPr id="18" name="Google Shape;18;p12"/>
          <p:cNvPicPr preferRelativeResize="0"/>
          <p:nvPr/>
        </p:nvPicPr>
        <p:blipFill rotWithShape="1">
          <a:blip r:embed="rId3">
            <a:alphaModFix/>
          </a:blip>
          <a:srcRect/>
          <a:stretch/>
        </p:blipFill>
        <p:spPr>
          <a:xfrm>
            <a:off x="920585" y="4609287"/>
            <a:ext cx="2268566" cy="75619"/>
          </a:xfrm>
          <a:prstGeom prst="rect">
            <a:avLst/>
          </a:prstGeom>
          <a:noFill/>
          <a:ln>
            <a:noFill/>
          </a:ln>
        </p:spPr>
      </p:pic>
      <p:sp>
        <p:nvSpPr>
          <p:cNvPr id="19" name="Google Shape;19;p12"/>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98989"/>
              </a:buClr>
              <a:buSzPts val="2000"/>
              <a:buNone/>
              <a:defRPr sz="2000" b="0">
                <a:solidFill>
                  <a:srgbClr val="89898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958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31"/>
        <p:cNvGrpSpPr/>
        <p:nvPr/>
      </p:nvGrpSpPr>
      <p:grpSpPr>
        <a:xfrm>
          <a:off x="0" y="0"/>
          <a:ext cx="0" cy="0"/>
          <a:chOff x="0" y="0"/>
          <a:chExt cx="0" cy="0"/>
        </a:xfrm>
      </p:grpSpPr>
      <p:sp>
        <p:nvSpPr>
          <p:cNvPr id="32" name="Google Shape;32;p20"/>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20"/>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4" name="Google Shape;34;p20"/>
          <p:cNvPicPr preferRelativeResize="0"/>
          <p:nvPr/>
        </p:nvPicPr>
        <p:blipFill rotWithShape="1">
          <a:blip r:embed="rId2">
            <a:alphaModFix/>
          </a:blip>
          <a:srcRect/>
          <a:stretch/>
        </p:blipFill>
        <p:spPr>
          <a:xfrm>
            <a:off x="940463" y="1071505"/>
            <a:ext cx="2268566" cy="75619"/>
          </a:xfrm>
          <a:prstGeom prst="rect">
            <a:avLst/>
          </a:prstGeom>
          <a:noFill/>
          <a:ln>
            <a:noFill/>
          </a:ln>
        </p:spPr>
      </p:pic>
      <p:pic>
        <p:nvPicPr>
          <p:cNvPr id="35" name="Google Shape;35;p20"/>
          <p:cNvPicPr preferRelativeResize="0"/>
          <p:nvPr/>
        </p:nvPicPr>
        <p:blipFill rotWithShape="1">
          <a:blip r:embed="rId3">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170578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135"/>
        <p:cNvGrpSpPr/>
        <p:nvPr/>
      </p:nvGrpSpPr>
      <p:grpSpPr>
        <a:xfrm>
          <a:off x="0" y="0"/>
          <a:ext cx="0" cy="0"/>
          <a:chOff x="0" y="0"/>
          <a:chExt cx="0" cy="0"/>
        </a:xfrm>
      </p:grpSpPr>
      <p:sp>
        <p:nvSpPr>
          <p:cNvPr id="136" name="Google Shape;136;g27aa275b692_0_206"/>
          <p:cNvSpPr/>
          <p:nvPr/>
        </p:nvSpPr>
        <p:spPr>
          <a:xfrm>
            <a:off x="0" y="0"/>
            <a:ext cx="12192000" cy="650400"/>
          </a:xfrm>
          <a:prstGeom prst="rect">
            <a:avLst/>
          </a:prstGeom>
          <a:solidFill>
            <a:schemeClr val="lt2"/>
          </a:solidFill>
          <a:ln>
            <a:noFill/>
          </a:ln>
        </p:spPr>
        <p:txBody>
          <a:bodyPr spcFirstLastPara="1" wrap="square" lIns="111733" tIns="111733" rIns="111733" bIns="111733"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933" b="0" i="0" u="none" strike="noStrike" cap="none">
              <a:solidFill>
                <a:schemeClr val="dk1"/>
              </a:solidFill>
              <a:latin typeface="Times New Roman"/>
              <a:ea typeface="Times New Roman"/>
              <a:cs typeface="Times New Roman"/>
              <a:sym typeface="Times New Roman"/>
            </a:endParaRPr>
          </a:p>
        </p:txBody>
      </p:sp>
      <p:sp>
        <p:nvSpPr>
          <p:cNvPr id="137" name="Google Shape;137;g27aa275b692_0_206"/>
          <p:cNvSpPr txBox="1">
            <a:spLocks noGrp="1"/>
          </p:cNvSpPr>
          <p:nvPr>
            <p:ph type="sldNum" idx="12"/>
          </p:nvPr>
        </p:nvSpPr>
        <p:spPr>
          <a:xfrm>
            <a:off x="11381736" y="6333135"/>
            <a:ext cx="731600" cy="5248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1200" b="0" i="0" u="none" strike="noStrike" cap="none">
                <a:solidFill>
                  <a:schemeClr val="accent1"/>
                </a:solidFill>
                <a:latin typeface="Arial"/>
                <a:ea typeface="Arial"/>
                <a:cs typeface="Arial"/>
                <a:sym typeface="Arial"/>
              </a:defRPr>
            </a:lvl9pPr>
          </a:lstStyle>
          <a:p>
            <a:fld id="{00000000-1234-1234-1234-123412341234}" type="slidenum">
              <a:rPr lang="en-GB" smtClean="0"/>
              <a:pPr/>
              <a:t>‹Nº›</a:t>
            </a:fld>
            <a:endParaRPr lang="en-GB"/>
          </a:p>
        </p:txBody>
      </p:sp>
      <p:sp>
        <p:nvSpPr>
          <p:cNvPr id="138" name="Google Shape;138;g27aa275b692_0_206"/>
          <p:cNvSpPr txBox="1">
            <a:spLocks noGrp="1"/>
          </p:cNvSpPr>
          <p:nvPr>
            <p:ph type="body" idx="1"/>
          </p:nvPr>
        </p:nvSpPr>
        <p:spPr>
          <a:xfrm>
            <a:off x="972600" y="1424867"/>
            <a:ext cx="10251600" cy="1379200"/>
          </a:xfrm>
          <a:prstGeom prst="rect">
            <a:avLst/>
          </a:prstGeom>
          <a:noFill/>
          <a:ln>
            <a:noFill/>
          </a:ln>
        </p:spPr>
        <p:txBody>
          <a:bodyPr spcFirstLastPara="1" wrap="square" lIns="76025" tIns="76025" rIns="76025" bIns="76025" anchor="t" anchorCtr="0">
            <a:noAutofit/>
          </a:bodyPr>
          <a:lstStyle>
            <a:lvl1pPr marL="609585" lvl="0" indent="-431789"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1219170" lvl="1"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2pPr>
            <a:lvl3pPr marL="1828754" lvl="2"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3pPr>
            <a:lvl4pPr marL="2438339" lvl="3"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4pPr>
            <a:lvl5pPr marL="3047924" lvl="4"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5pPr>
            <a:lvl6pPr marL="3657509" lvl="5"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6pPr>
            <a:lvl7pPr marL="4267093" lvl="6"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7pPr>
            <a:lvl8pPr marL="4876678" lvl="7" indent="-431789" algn="l">
              <a:lnSpc>
                <a:spcPct val="115000"/>
              </a:lnSpc>
              <a:spcBef>
                <a:spcPts val="2000"/>
              </a:spcBef>
              <a:spcAft>
                <a:spcPts val="0"/>
              </a:spcAft>
              <a:buSzPts val="1500"/>
              <a:buFont typeface="Inter Light"/>
              <a:buChar char="○"/>
              <a:defRPr>
                <a:latin typeface="Inter Light"/>
                <a:ea typeface="Inter Light"/>
                <a:cs typeface="Inter Light"/>
                <a:sym typeface="Inter Light"/>
              </a:defRPr>
            </a:lvl8pPr>
            <a:lvl9pPr marL="5486263" lvl="8" indent="-431789" algn="l">
              <a:lnSpc>
                <a:spcPct val="115000"/>
              </a:lnSpc>
              <a:spcBef>
                <a:spcPts val="2000"/>
              </a:spcBef>
              <a:spcAft>
                <a:spcPts val="2000"/>
              </a:spcAft>
              <a:buSzPts val="1500"/>
              <a:buFont typeface="Inter Light"/>
              <a:buChar char="■"/>
              <a:defRPr>
                <a:latin typeface="Inter Light"/>
                <a:ea typeface="Inter Light"/>
                <a:cs typeface="Inter Light"/>
                <a:sym typeface="Inter Light"/>
              </a:defRPr>
            </a:lvl9pPr>
          </a:lstStyle>
          <a:p>
            <a:endParaRPr/>
          </a:p>
        </p:txBody>
      </p:sp>
    </p:spTree>
    <p:extLst>
      <p:ext uri="{BB962C8B-B14F-4D97-AF65-F5344CB8AC3E}">
        <p14:creationId xmlns:p14="http://schemas.microsoft.com/office/powerpoint/2010/main" val="131183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7" name="2 Imagen" descr="presentacion ppt SIBAE 2024 a.jpg">
            <a:extLst>
              <a:ext uri="{FF2B5EF4-FFF2-40B4-BE49-F238E27FC236}">
                <a16:creationId xmlns:a16="http://schemas.microsoft.com/office/drawing/2014/main" id="{8509835F-5CF8-39A1-4AEB-9A0B96D1BCCE}"/>
              </a:ext>
            </a:extLst>
          </p:cNvPr>
          <p:cNvPicPr>
            <a:picLocks noChangeAspect="1"/>
          </p:cNvPicPr>
          <p:nvPr userDrawn="1"/>
        </p:nvPicPr>
        <p:blipFill>
          <a:blip r:embed="rId2" cstate="print"/>
          <a:srcRect l="16142" t="11080" r="17192" b="10794"/>
          <a:stretch/>
        </p:blipFill>
        <p:spPr>
          <a:xfrm>
            <a:off x="570270" y="17716"/>
            <a:ext cx="10392697" cy="6840284"/>
          </a:xfrm>
          <a:prstGeom prst="rect">
            <a:avLst/>
          </a:prstGeom>
        </p:spPr>
      </p:pic>
    </p:spTree>
    <p:extLst>
      <p:ext uri="{BB962C8B-B14F-4D97-AF65-F5344CB8AC3E}">
        <p14:creationId xmlns:p14="http://schemas.microsoft.com/office/powerpoint/2010/main" val="221762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31" name="Google Shape;31;g7119cced83_0_62"/>
          <p:cNvPicPr preferRelativeResize="0"/>
          <p:nvPr/>
        </p:nvPicPr>
        <p:blipFill rotWithShape="1">
          <a:blip r:embed="rId2">
            <a:alphaModFix/>
          </a:blip>
          <a:srcRect/>
          <a:stretch/>
        </p:blipFill>
        <p:spPr>
          <a:xfrm>
            <a:off x="7702542"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36" name="Google Shape;36;g7119cced83_0_65"/>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42" name="Google Shape;42;g7119cced83_0_69"/>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76416" y="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51" name="Google Shape;51;g7119cced83_0_77"/>
          <p:cNvPicPr preferRelativeResize="0"/>
          <p:nvPr/>
        </p:nvPicPr>
        <p:blipFill rotWithShape="1">
          <a:blip r:embed="rId2">
            <a:alphaModFix/>
          </a:blip>
          <a:srcRect/>
          <a:stretch/>
        </p:blipFill>
        <p:spPr>
          <a:xfrm>
            <a:off x="7663352"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4" name="Google Shape;54;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55" name="Google Shape;55;g7119cced83_0_81"/>
          <p:cNvPicPr preferRelativeResize="0"/>
          <p:nvPr/>
        </p:nvPicPr>
        <p:blipFill rotWithShape="1">
          <a:blip r:embed="rId2">
            <a:alphaModFix/>
          </a:blip>
          <a:srcRect/>
          <a:stretch/>
        </p:blipFill>
        <p:spPr>
          <a:xfrm>
            <a:off x="7637227" y="119237"/>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1" name="Google Shape;61;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62" name="Google Shape;62;g7119cced83_0_84"/>
          <p:cNvPicPr preferRelativeResize="0"/>
          <p:nvPr/>
        </p:nvPicPr>
        <p:blipFill rotWithShape="1">
          <a:blip r:embed="rId2">
            <a:alphaModFix/>
          </a:blip>
          <a:srcRect/>
          <a:stretch/>
        </p:blipFill>
        <p:spPr>
          <a:xfrm>
            <a:off x="1693627"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rdi.research4lif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login.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registration.research4life.org/register/default.aspx?language=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egistration.research4life.org/register/RegistrationList.aspx?language=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4life.org/access/eligibility/" TargetMode="External"/><Relationship Id="rId7" Type="http://schemas.openxmlformats.org/officeDocument/2006/relationships/hyperlink" Target="https://www.research4life.org/wp-content/uploads/2019/06/Research4Life-Academic-Institution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registration.research4life.org/register/default.aspx" TargetMode="External"/><Relationship Id="rId5" Type="http://schemas.openxmlformats.org/officeDocument/2006/relationships/hyperlink" Target="https://www.research4life.org/access/how-to-register/" TargetMode="External"/><Relationship Id="rId4" Type="http://schemas.openxmlformats.org/officeDocument/2006/relationships/hyperlink" Target="https://www.research4life.org/access/criter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gora.research4lif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6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220300" y="334800"/>
            <a:ext cx="91953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ARDI - Investigación en Desarrollo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e Innovación </a:t>
            </a:r>
            <a:endParaRPr sz="3000">
              <a:solidFill>
                <a:srgbClr val="586F7C"/>
              </a:solidFill>
              <a:latin typeface="Open Sans"/>
              <a:ea typeface="Open Sans"/>
              <a:cs typeface="Open Sans"/>
              <a:sym typeface="Open Sans"/>
            </a:endParaRPr>
          </a:p>
        </p:txBody>
      </p:sp>
      <p:sp>
        <p:nvSpPr>
          <p:cNvPr id="178" name="Google Shape;178;p10"/>
          <p:cNvSpPr txBox="1">
            <a:spLocks noGrp="1"/>
          </p:cNvSpPr>
          <p:nvPr>
            <p:ph type="body" idx="1"/>
          </p:nvPr>
        </p:nvSpPr>
        <p:spPr>
          <a:xfrm>
            <a:off x="0" y="1919844"/>
            <a:ext cx="681060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Inaugurado en 2009.</a:t>
            </a: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ARDI es administrado por la Organización Mundial de la Propiedad Intelectual (OMPI)</a:t>
            </a:r>
            <a:r>
              <a:rPr lang="es-419" dirty="0">
                <a:solidFill>
                  <a:srgbClr val="424242"/>
                </a:solidFill>
              </a:rPr>
              <a:t> </a:t>
            </a:r>
            <a:r>
              <a:rPr lang="es-419" dirty="0">
                <a:solidFill>
                  <a:srgbClr val="424242"/>
                </a:solidFill>
                <a:latin typeface="Open Sans"/>
                <a:ea typeface="Open Sans"/>
                <a:cs typeface="Open Sans"/>
              </a:rPr>
              <a:t>en colaboración con sus editoriales</a:t>
            </a:r>
            <a:r>
              <a:rPr lang="es-419" dirty="0">
                <a:solidFill>
                  <a:srgbClr val="424242"/>
                </a:solidFill>
                <a:latin typeface="Open Sans"/>
                <a:ea typeface="Open Sans"/>
                <a:cs typeface="Open Sans"/>
                <a:sym typeface="Open Sans"/>
              </a:rPr>
              <a:t>.</a:t>
            </a:r>
            <a:endParaRPr dirty="0">
              <a:solidFill>
                <a:srgbClr val="424242"/>
              </a:solidFill>
              <a:latin typeface="Open Sans"/>
              <a:ea typeface="Open Sans"/>
              <a:cs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Tiene como objetivo mejorar el acceso a la literatura académica de diversos campos de la ciencia y la tecnología.</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ARDI brinda acceso a más de 9,000 revistas, 52,000 libros electrónicos y  40 recursos de información.</a:t>
            </a:r>
            <a:endParaRPr dirty="0">
              <a:solidFill>
                <a:srgbClr val="424242"/>
              </a:solidFill>
              <a:latin typeface="Open Sans"/>
              <a:ea typeface="Open Sans"/>
              <a:cs typeface="Open Sans"/>
              <a:sym typeface="Open Sans"/>
            </a:endParaRPr>
          </a:p>
        </p:txBody>
      </p:sp>
      <p:pic>
        <p:nvPicPr>
          <p:cNvPr id="179" name="Google Shape;179;p10"/>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80" name="Google Shape;180;p10"/>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sp>
        <p:nvSpPr>
          <p:cNvPr id="6" name="Google Shape;186;p10"/>
          <p:cNvSpPr txBox="1"/>
          <p:nvPr/>
        </p:nvSpPr>
        <p:spPr>
          <a:xfrm>
            <a:off x="7842183" y="4888578"/>
            <a:ext cx="37264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https://ardi.research4life.org/</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132025" y="283172"/>
            <a:ext cx="8211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GOALI -  Investigación sobre Información Jurídica</a:t>
            </a:r>
            <a:endParaRPr sz="3600">
              <a:solidFill>
                <a:srgbClr val="586F7C"/>
              </a:solidFill>
              <a:latin typeface="Open Sans"/>
              <a:ea typeface="Open Sans"/>
              <a:cs typeface="Open Sans"/>
              <a:sym typeface="Open Sans"/>
            </a:endParaRPr>
          </a:p>
        </p:txBody>
      </p:sp>
      <p:sp>
        <p:nvSpPr>
          <p:cNvPr id="187" name="Google Shape;187;p13"/>
          <p:cNvSpPr txBox="1">
            <a:spLocks noGrp="1"/>
          </p:cNvSpPr>
          <p:nvPr>
            <p:ph type="body" idx="1"/>
          </p:nvPr>
        </p:nvSpPr>
        <p:spPr>
          <a:xfrm>
            <a:off x="0" y="1700808"/>
            <a:ext cx="6142500" cy="480240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s-ES" sz="2300" dirty="0">
                <a:solidFill>
                  <a:srgbClr val="424242"/>
                </a:solidFill>
                <a:latin typeface="Open Sans"/>
                <a:ea typeface="Open Sans"/>
                <a:cs typeface="Open Sans"/>
                <a:sym typeface="Open Sans"/>
              </a:rPr>
              <a:t>Inaugurado</a:t>
            </a:r>
            <a:r>
              <a:rPr lang="es-419" sz="2300" dirty="0">
                <a:solidFill>
                  <a:srgbClr val="424242"/>
                </a:solidFill>
                <a:latin typeface="Open Sans"/>
                <a:ea typeface="Open Sans"/>
                <a:cs typeface="Open Sans"/>
                <a:sym typeface="Open Sans"/>
              </a:rPr>
              <a:t> en 2018.</a:t>
            </a:r>
          </a:p>
          <a:p>
            <a:pPr marL="469900" lvl="0" indent="-342900" algn="l" rtl="0">
              <a:lnSpc>
                <a:spcPct val="100000"/>
              </a:lnSpc>
              <a:spcBef>
                <a:spcPts val="1000"/>
              </a:spcBef>
              <a:spcAft>
                <a:spcPts val="0"/>
              </a:spcAft>
              <a:buClr>
                <a:schemeClr val="dk1"/>
              </a:buClr>
              <a:buSzPts val="2000"/>
              <a:buChar char="●"/>
            </a:pPr>
            <a:r>
              <a:rPr lang="es-419" sz="2300" dirty="0">
                <a:solidFill>
                  <a:srgbClr val="424242"/>
                </a:solidFill>
                <a:latin typeface="Open Sans"/>
                <a:ea typeface="Open Sans"/>
                <a:cs typeface="Open Sans"/>
                <a:sym typeface="Open Sans"/>
              </a:rPr>
              <a:t>GOALI es coordinado por la Organización Internacional del Trabajo (OIT), el Centro Internacional de Capacitación de la OIT, la biblioteca Lillian Goldman Law de la Escuela Legal de Yale y la biblioteca de la Escuela Legal de Cornell.</a:t>
            </a:r>
            <a:endParaRPr dirty="0">
              <a:solidFill>
                <a:srgbClr val="424242"/>
              </a:solidFill>
            </a:endParaRPr>
          </a:p>
          <a:p>
            <a:pPr marL="469900" lvl="0" indent="-342900" algn="l" rtl="0">
              <a:lnSpc>
                <a:spcPct val="100000"/>
              </a:lnSpc>
              <a:spcBef>
                <a:spcPts val="1000"/>
              </a:spcBef>
              <a:spcAft>
                <a:spcPts val="0"/>
              </a:spcAft>
              <a:buClr>
                <a:schemeClr val="dk1"/>
              </a:buClr>
              <a:buSzPts val="2000"/>
              <a:buChar char="●"/>
            </a:pPr>
            <a:r>
              <a:rPr lang="es-419" sz="2300" dirty="0">
                <a:solidFill>
                  <a:srgbClr val="424242"/>
                </a:solidFill>
                <a:latin typeface="Open Sans"/>
                <a:ea typeface="Open Sans"/>
                <a:cs typeface="Open Sans"/>
                <a:sym typeface="Open Sans"/>
              </a:rPr>
              <a:t>Brinda acceso a más de </a:t>
            </a:r>
            <a:r>
              <a:rPr lang="es-419" sz="2300" dirty="0">
                <a:solidFill>
                  <a:schemeClr val="dk2"/>
                </a:solidFill>
                <a:latin typeface="Open Sans"/>
                <a:ea typeface="Open Sans"/>
                <a:cs typeface="Open Sans"/>
                <a:sym typeface="Open Sans"/>
              </a:rPr>
              <a:t>3,500 t</a:t>
            </a:r>
            <a:r>
              <a:rPr lang="es-419" sz="2300" dirty="0">
                <a:latin typeface="Open Sans"/>
                <a:ea typeface="Open Sans"/>
                <a:cs typeface="Open Sans"/>
                <a:sym typeface="Open Sans"/>
              </a:rPr>
              <a:t>ítulos de revistas, </a:t>
            </a:r>
            <a:r>
              <a:rPr lang="es-419" sz="2300" dirty="0">
                <a:solidFill>
                  <a:srgbClr val="424242"/>
                </a:solidFill>
                <a:latin typeface="Open Sans"/>
                <a:ea typeface="Open Sans"/>
                <a:cs typeface="Open Sans"/>
                <a:sym typeface="Open Sans"/>
              </a:rPr>
              <a:t>18,000 libros electrónicos y 155 recursos de información enfocados en investigación y capacitación en materia legal.</a:t>
            </a:r>
            <a:endParaRPr sz="2300" dirty="0">
              <a:solidFill>
                <a:srgbClr val="424242"/>
              </a:solidFill>
              <a:latin typeface="Open Sans"/>
              <a:ea typeface="Open Sans"/>
              <a:cs typeface="Open Sans"/>
              <a:sym typeface="Open Sans"/>
            </a:endParaRPr>
          </a:p>
        </p:txBody>
      </p:sp>
      <p:pic>
        <p:nvPicPr>
          <p:cNvPr id="188" name="Google Shape;188;p13"/>
          <p:cNvPicPr preferRelativeResize="0"/>
          <p:nvPr/>
        </p:nvPicPr>
        <p:blipFill rotWithShape="1">
          <a:blip r:embed="rId3">
            <a:alphaModFix/>
          </a:blip>
          <a:srcRect/>
          <a:stretch/>
        </p:blipFill>
        <p:spPr>
          <a:xfrm>
            <a:off x="6855150" y="2234333"/>
            <a:ext cx="5005409" cy="2127299"/>
          </a:xfrm>
          <a:prstGeom prst="rect">
            <a:avLst/>
          </a:prstGeom>
          <a:noFill/>
          <a:ln>
            <a:noFill/>
          </a:ln>
        </p:spPr>
      </p:pic>
      <p:cxnSp>
        <p:nvCxnSpPr>
          <p:cNvPr id="189" name="Google Shape;189;p13"/>
          <p:cNvCxnSpPr/>
          <p:nvPr/>
        </p:nvCxnSpPr>
        <p:spPr>
          <a:xfrm flipH="1">
            <a:off x="6699910" y="2725615"/>
            <a:ext cx="172" cy="2152173"/>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sz="3600">
                <a:solidFill>
                  <a:srgbClr val="586F7C"/>
                </a:solidFill>
                <a:latin typeface="Open Sans"/>
                <a:ea typeface="Open Sans"/>
                <a:cs typeface="Open Sans"/>
                <a:sym typeface="Open Sans"/>
              </a:rPr>
              <a:t>Acceso a los portales de contenido</a:t>
            </a:r>
            <a:endParaRPr sz="3600">
              <a:solidFill>
                <a:srgbClr val="586F7C"/>
              </a:solidFill>
              <a:latin typeface="Open Sans"/>
              <a:ea typeface="Open Sans"/>
              <a:cs typeface="Open Sans"/>
              <a:sym typeface="Open Sans"/>
            </a:endParaRPr>
          </a:p>
        </p:txBody>
      </p:sp>
      <p:sp>
        <p:nvSpPr>
          <p:cNvPr id="196" name="Google Shape;196;p11"/>
          <p:cNvSpPr txBox="1">
            <a:spLocks noGrp="1"/>
          </p:cNvSpPr>
          <p:nvPr>
            <p:ph type="body" idx="1"/>
          </p:nvPr>
        </p:nvSpPr>
        <p:spPr>
          <a:xfrm>
            <a:off x="191344" y="1726350"/>
            <a:ext cx="11233248" cy="5015018"/>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2"/>
              </a:buClr>
              <a:buSzPts val="2220"/>
              <a:buNone/>
            </a:pPr>
            <a:r>
              <a:rPr lang="es-419" sz="2200" dirty="0">
                <a:solidFill>
                  <a:srgbClr val="3F3F3F"/>
                </a:solidFill>
                <a:latin typeface="Open Sans"/>
                <a:ea typeface="Open Sans"/>
                <a:cs typeface="Open Sans"/>
                <a:sym typeface="Open Sans"/>
              </a:rPr>
              <a:t>En julio de 2021, Research4Life lanzó su nuevo portal de contenido que reorganiza y mejora el acceso a numerosas revistas, libros y otros recursos</a:t>
            </a:r>
            <a:endParaRPr sz="2200" dirty="0">
              <a:solidFill>
                <a:srgbClr val="3F3F3F"/>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El Portal Unificado de Contenidos con el acceso a las 5 colecciones </a:t>
            </a:r>
            <a:r>
              <a:rPr lang="es-419"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s-419" sz="2200" u="sng" dirty="0">
                <a:solidFill>
                  <a:schemeClr val="accent5"/>
                </a:solidFill>
                <a:latin typeface="Open Sans"/>
                <a:ea typeface="Open Sans"/>
                <a:cs typeface="Open Sans"/>
                <a:sym typeface="Open Sans"/>
              </a:rPr>
              <a:t> </a:t>
            </a:r>
            <a:endParaRPr sz="2200" dirty="0">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AGORA Portal de Contenido </a:t>
            </a:r>
            <a:r>
              <a:rPr lang="es-419" sz="22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200" u="sng" dirty="0">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ARDI Portal de Contenido </a:t>
            </a:r>
            <a:r>
              <a:rPr lang="es-419" sz="22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s-419" sz="2200" u="sng" dirty="0">
                <a:solidFill>
                  <a:schemeClr val="accent5"/>
                </a:solidFill>
                <a:latin typeface="Open Sans"/>
                <a:ea typeface="Open Sans"/>
                <a:cs typeface="Open Sans"/>
                <a:sym typeface="Open Sans"/>
              </a:rPr>
              <a:t>  </a:t>
            </a:r>
            <a:endParaRPr dirty="0"/>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Acceso también disponible en el sitio web de R4L  </a:t>
            </a:r>
            <a:r>
              <a:rPr lang="es-419" sz="22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https://login.research4life.org</a:t>
            </a:r>
            <a:r>
              <a:rPr lang="es-419" sz="2200" dirty="0">
                <a:solidFill>
                  <a:schemeClr val="accent5"/>
                </a:solidFill>
                <a:latin typeface="Open Sans"/>
                <a:ea typeface="Open Sans"/>
                <a:cs typeface="Open Sans"/>
                <a:sym typeface="Open Sans"/>
              </a:rPr>
              <a:t> </a:t>
            </a:r>
            <a:endParaRPr sz="2200" dirty="0">
              <a:solidFill>
                <a:schemeClr val="accent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Elegibilidad</a:t>
            </a:r>
            <a:endParaRPr sz="3600">
              <a:solidFill>
                <a:srgbClr val="586F7C"/>
              </a:solidFill>
              <a:latin typeface="Open Sans"/>
              <a:ea typeface="Open Sans"/>
              <a:cs typeface="Open Sans"/>
              <a:sym typeface="Open Sans"/>
            </a:endParaRPr>
          </a:p>
        </p:txBody>
      </p:sp>
      <p:grpSp>
        <p:nvGrpSpPr>
          <p:cNvPr id="203" name="Google Shape;203;p14"/>
          <p:cNvGrpSpPr/>
          <p:nvPr/>
        </p:nvGrpSpPr>
        <p:grpSpPr>
          <a:xfrm>
            <a:off x="275875" y="1881811"/>
            <a:ext cx="10837601" cy="4376172"/>
            <a:chOff x="0" y="2138"/>
            <a:chExt cx="10837601" cy="4376172"/>
          </a:xfrm>
        </p:grpSpPr>
        <p:sp>
          <p:nvSpPr>
            <p:cNvPr id="204" name="Google Shape;204;p14"/>
            <p:cNvSpPr/>
            <p:nvPr/>
          </p:nvSpPr>
          <p:spPr>
            <a:xfrm rot="5400000">
              <a:off x="5619100" y="-1277807"/>
              <a:ext cx="3500937" cy="6936065"/>
            </a:xfrm>
            <a:prstGeom prst="round2SameRect">
              <a:avLst>
                <a:gd name="adj1" fmla="val 16667"/>
                <a:gd name="adj2" fmla="val 0"/>
              </a:avLst>
            </a:prstGeom>
            <a:solidFill>
              <a:srgbClr val="D5DBDD">
                <a:alpha val="87450"/>
              </a:srgbClr>
            </a:solidFill>
            <a:ln w="25400" cap="flat" cmpd="sng">
              <a:solidFill>
                <a:srgbClr val="D5DBDD">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4"/>
            <p:cNvSpPr txBox="1"/>
            <p:nvPr/>
          </p:nvSpPr>
          <p:spPr>
            <a:xfrm>
              <a:off x="3901536" y="610659"/>
              <a:ext cx="6765163" cy="3159133"/>
            </a:xfrm>
            <a:prstGeom prst="rect">
              <a:avLst/>
            </a:prstGeom>
            <a:noFill/>
            <a:ln>
              <a:noFill/>
            </a:ln>
          </p:spPr>
          <p:txBody>
            <a:bodyPr spcFirstLastPara="1" wrap="square" lIns="247650" tIns="123825" rIns="247650" bIns="123825" anchor="ctr"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Universidad nacionales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Escuelas profesionales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Instituciones de investigación</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Hospitales universitarios y centros de salud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Oficinas de gobierno</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Bibliotecas nacionales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Centros de extensión agrícola</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Organizaciones no gubernamentales locales </a:t>
              </a:r>
              <a:endParaRPr sz="2400" b="0" i="0" u="none" strike="noStrike" cap="none" dirty="0">
                <a:solidFill>
                  <a:srgbClr val="3F3F3F"/>
                </a:solidFill>
                <a:latin typeface="Open Sans"/>
                <a:ea typeface="Open Sans"/>
                <a:cs typeface="Open Sans"/>
                <a:sym typeface="Open Sans"/>
              </a:endParaRPr>
            </a:p>
          </p:txBody>
        </p:sp>
        <p:sp>
          <p:nvSpPr>
            <p:cNvPr id="206" name="Google Shape;206;p14"/>
            <p:cNvSpPr/>
            <p:nvPr/>
          </p:nvSpPr>
          <p:spPr>
            <a:xfrm>
              <a:off x="0" y="2138"/>
              <a:ext cx="3901536" cy="4376172"/>
            </a:xfrm>
            <a:prstGeom prst="roundRect">
              <a:avLst>
                <a:gd name="adj" fmla="val 16667"/>
              </a:avLst>
            </a:prstGeom>
            <a:solidFill>
              <a:schemeClr val="accent3">
                <a:alpha val="8745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4"/>
            <p:cNvSpPr txBox="1"/>
            <p:nvPr/>
          </p:nvSpPr>
          <p:spPr>
            <a:xfrm>
              <a:off x="190457" y="192595"/>
              <a:ext cx="3520622" cy="3995258"/>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s-419" sz="3100" b="0" i="0" u="none" strike="noStrike" cap="none" dirty="0">
                  <a:solidFill>
                    <a:schemeClr val="lt1"/>
                  </a:solidFill>
                  <a:latin typeface="Open Sans"/>
                  <a:ea typeface="Open Sans"/>
                  <a:cs typeface="Open Sans"/>
                  <a:sym typeface="Open Sans"/>
                </a:rPr>
                <a:t>El acceso a Research4Life está restringido a instituciones en países elegibles. Este incluye:</a:t>
              </a:r>
              <a:endParaRPr sz="31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419" sz="3330">
                <a:solidFill>
                  <a:srgbClr val="586F7C"/>
                </a:solidFill>
                <a:latin typeface="Open Sans"/>
                <a:ea typeface="Open Sans"/>
                <a:cs typeface="Open Sans"/>
                <a:sym typeface="Open Sans"/>
              </a:rPr>
              <a:t>Factores que definen si un país es elegible.</a:t>
            </a:r>
            <a:endParaRPr sz="3330">
              <a:solidFill>
                <a:srgbClr val="586F7C"/>
              </a:solidFill>
              <a:latin typeface="Open Sans"/>
              <a:ea typeface="Open Sans"/>
              <a:cs typeface="Open Sans"/>
              <a:sym typeface="Open Sans"/>
            </a:endParaRPr>
          </a:p>
        </p:txBody>
      </p:sp>
      <p:sp>
        <p:nvSpPr>
          <p:cNvPr id="214" name="Google Shape;214;p15"/>
          <p:cNvSpPr txBox="1">
            <a:spLocks noGrp="1"/>
          </p:cNvSpPr>
          <p:nvPr>
            <p:ph type="body" idx="1"/>
          </p:nvPr>
        </p:nvSpPr>
        <p:spPr>
          <a:xfrm>
            <a:off x="119336" y="1772816"/>
            <a:ext cx="11737304" cy="4335000"/>
          </a:xfrm>
          <a:prstGeom prst="rect">
            <a:avLst/>
          </a:prstGeom>
          <a:noFill/>
          <a:ln>
            <a:noFill/>
          </a:ln>
        </p:spPr>
        <p:txBody>
          <a:bodyPr spcFirstLastPara="1" wrap="square" lIns="91425" tIns="45700" rIns="91425" bIns="45700" anchor="t" anchorCtr="0">
            <a:noAutofit/>
          </a:bodyPr>
          <a:lstStyle/>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total del producto interno bruto (PIB) del Banco Mundial;</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PIB per cápita del Banco Mundial;</a:t>
            </a: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Lista de países menos adelantados (PMA) de las Naciones Unidas;</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Índice de Desarrollo Humano (IDH) del PNUD;</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La Esperanza de Vida Saludable (HALE por sus siglas en inglés) definida por la OMS.</a:t>
            </a:r>
            <a:endParaRPr sz="2800" dirty="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0" lvl="0" indent="0" algn="just" rtl="0">
              <a:lnSpc>
                <a:spcPct val="100000"/>
              </a:lnSpc>
              <a:spcBef>
                <a:spcPts val="600"/>
              </a:spcBef>
              <a:spcAft>
                <a:spcPts val="600"/>
              </a:spcAft>
              <a:buClr>
                <a:schemeClr val="dk1"/>
              </a:buClr>
              <a:buSzPts val="1100"/>
              <a:buFont typeface="Arial"/>
              <a:buNone/>
            </a:pPr>
            <a:r>
              <a:rPr lang="es-419" sz="2800" dirty="0">
                <a:solidFill>
                  <a:schemeClr val="dk1"/>
                </a:solidFill>
                <a:latin typeface="Open Sans"/>
                <a:ea typeface="Open Sans"/>
                <a:cs typeface="Open Sans"/>
                <a:sym typeface="Open Sans"/>
              </a:rPr>
              <a:t>Los países, áreas o territorios con un PIB total superior a un billón de dólares estadounidenses no son elegibles para los programas de Research4Life, independientemente de otros factores. </a:t>
            </a:r>
            <a:endParaRPr sz="2800" dirty="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419" sz="3600">
                <a:solidFill>
                  <a:srgbClr val="586F7C"/>
                </a:solidFill>
                <a:latin typeface="Open Sans"/>
                <a:ea typeface="Open Sans"/>
                <a:cs typeface="Open Sans"/>
                <a:sym typeface="Open Sans"/>
              </a:rPr>
              <a:t>Las categorías de país: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None/>
            </a:pPr>
            <a:r>
              <a:rPr lang="es-419" sz="3600">
                <a:solidFill>
                  <a:srgbClr val="586F7C"/>
                </a:solidFill>
                <a:latin typeface="Open Sans"/>
                <a:ea typeface="Open Sans"/>
                <a:cs typeface="Open Sans"/>
                <a:sym typeface="Open Sans"/>
              </a:rPr>
              <a:t>Grupo A y Grupo B </a:t>
            </a:r>
            <a:endParaRPr sz="3330">
              <a:solidFill>
                <a:srgbClr val="586F7C"/>
              </a:solidFill>
              <a:latin typeface="Open Sans"/>
              <a:ea typeface="Open Sans"/>
              <a:cs typeface="Open Sans"/>
              <a:sym typeface="Open Sans"/>
            </a:endParaRPr>
          </a:p>
        </p:txBody>
      </p:sp>
      <p:grpSp>
        <p:nvGrpSpPr>
          <p:cNvPr id="221" name="Google Shape;221;p5"/>
          <p:cNvGrpSpPr/>
          <p:nvPr/>
        </p:nvGrpSpPr>
        <p:grpSpPr>
          <a:xfrm>
            <a:off x="258346" y="2673985"/>
            <a:ext cx="11842649" cy="3989429"/>
            <a:chOff x="57" y="18738"/>
            <a:chExt cx="11842649" cy="3989429"/>
          </a:xfrm>
        </p:grpSpPr>
        <p:sp>
          <p:nvSpPr>
            <p:cNvPr id="222" name="Google Shape;222;p5"/>
            <p:cNvSpPr/>
            <p:nvPr/>
          </p:nvSpPr>
          <p:spPr>
            <a:xfrm>
              <a:off x="57"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txBox="1"/>
            <p:nvPr/>
          </p:nvSpPr>
          <p:spPr>
            <a:xfrm>
              <a:off x="57"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s-419" sz="1900" b="0" i="0" u="none" strike="noStrike" cap="none">
                  <a:solidFill>
                    <a:schemeClr val="lt1"/>
                  </a:solidFill>
                  <a:latin typeface="Arial"/>
                  <a:ea typeface="Arial"/>
                  <a:cs typeface="Arial"/>
                  <a:sym typeface="Arial"/>
                </a:rPr>
                <a:t>Oferta principal del Grupo A – Acceso gratuito</a:t>
              </a:r>
              <a:endParaRPr sz="1900" b="0" i="0" u="none" strike="noStrike" cap="none">
                <a:solidFill>
                  <a:schemeClr val="lt1"/>
                </a:solidFill>
                <a:latin typeface="Arial"/>
                <a:ea typeface="Arial"/>
                <a:cs typeface="Arial"/>
                <a:sym typeface="Arial"/>
              </a:endParaRPr>
            </a:p>
          </p:txBody>
        </p:sp>
        <p:sp>
          <p:nvSpPr>
            <p:cNvPr id="224" name="Google Shape;224;p5"/>
            <p:cNvSpPr/>
            <p:nvPr/>
          </p:nvSpPr>
          <p:spPr>
            <a:xfrm>
              <a:off x="57" y="565938"/>
              <a:ext cx="5533948" cy="3442229"/>
            </a:xfrm>
            <a:prstGeom prst="rect">
              <a:avLst/>
            </a:prstGeom>
            <a:solidFill>
              <a:srgbClr val="C9DDE1">
                <a:alpha val="87450"/>
              </a:srgbClr>
            </a:solidFill>
            <a:ln w="25400" cap="flat" cmpd="sng">
              <a:solidFill>
                <a:srgbClr val="C9DDE1">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
            <p:cNvSpPr txBox="1"/>
            <p:nvPr/>
          </p:nvSpPr>
          <p:spPr>
            <a:xfrm>
              <a:off x="57"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Ser parte de la lista de países menos adelantados de las Naciones Unidas y/o;</a:t>
              </a:r>
              <a:endParaRPr sz="1800" b="0" i="0" u="none" strike="noStrike" cap="none">
                <a:solidFill>
                  <a:srgbClr val="3F3F3F"/>
                </a:solidFill>
                <a:latin typeface="Arial"/>
                <a:ea typeface="Arial"/>
                <a:cs typeface="Arial"/>
                <a:sym typeface="Arial"/>
              </a:endParaRPr>
            </a:p>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El Producto Interno Nacional Bruto (PIB) total es igual o inferior a US$ 15000 millones donde el PIB per </a:t>
              </a:r>
              <a:r>
                <a:rPr lang="es-419" sz="1800">
                  <a:solidFill>
                    <a:srgbClr val="3F3F3F"/>
                  </a:solidFill>
                </a:rPr>
                <a:t>cápita</a:t>
              </a:r>
              <a:r>
                <a:rPr lang="es-419" sz="1800" b="0" i="0" u="none" strike="noStrike" cap="none">
                  <a:solidFill>
                    <a:srgbClr val="3F3F3F"/>
                  </a:solidFill>
                  <a:latin typeface="Arial"/>
                  <a:ea typeface="Arial"/>
                  <a:cs typeface="Arial"/>
                  <a:sym typeface="Arial"/>
                </a:rPr>
                <a:t> (PIBpc) es igual o inferior a US$ 3000;</a:t>
              </a:r>
              <a:endParaRPr sz="1800" b="0" i="0" u="none" strike="noStrike" cap="none">
                <a:solidFill>
                  <a:srgbClr val="3F3F3F"/>
                </a:solidFill>
                <a:latin typeface="Arial"/>
                <a:ea typeface="Arial"/>
                <a:cs typeface="Arial"/>
                <a:sym typeface="Arial"/>
              </a:endParaRPr>
            </a:p>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El total del PIB es igual o inferior a US$ 2000 millones donde el PIBpc es igual o inferior a US$ 5000;</a:t>
              </a:r>
              <a:endParaRPr sz="18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800" b="0" i="0" u="none" strike="noStrike" cap="none">
                  <a:solidFill>
                    <a:srgbClr val="3F3F3F"/>
                  </a:solidFill>
                  <a:latin typeface="Arial"/>
                  <a:ea typeface="Arial"/>
                  <a:cs typeface="Arial"/>
                  <a:sym typeface="Arial"/>
                </a:rPr>
                <a:t>El total del PIB es igual o inferior a US$ 200000 millones donde el Indicador de Desarrollo Humano (IDH) es igual o inferior a 0.60 y/o (PIBpc) es igual o inferior a US$ 1500. </a:t>
              </a:r>
              <a:r>
                <a:rPr lang="es-419" sz="1900" b="0" i="0" u="none" strike="noStrike" cap="none">
                  <a:solidFill>
                    <a:srgbClr val="3F3F3F"/>
                  </a:solidFill>
                  <a:latin typeface="Arial"/>
                  <a:ea typeface="Arial"/>
                  <a:cs typeface="Arial"/>
                  <a:sym typeface="Arial"/>
                </a:rPr>
                <a:t>  </a:t>
              </a:r>
              <a:endParaRPr sz="1900" b="0" i="0" u="none" strike="noStrike" cap="none">
                <a:solidFill>
                  <a:srgbClr val="3F3F3F"/>
                </a:solidFill>
                <a:latin typeface="Arial"/>
                <a:ea typeface="Arial"/>
                <a:cs typeface="Arial"/>
                <a:sym typeface="Arial"/>
              </a:endParaRPr>
            </a:p>
          </p:txBody>
        </p:sp>
        <p:sp>
          <p:nvSpPr>
            <p:cNvPr id="226" name="Google Shape;226;p5"/>
            <p:cNvSpPr/>
            <p:nvPr/>
          </p:nvSpPr>
          <p:spPr>
            <a:xfrm>
              <a:off x="6308758"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txBox="1"/>
            <p:nvPr/>
          </p:nvSpPr>
          <p:spPr>
            <a:xfrm>
              <a:off x="6308758"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s-419" sz="1900" b="0" i="0" u="none" strike="noStrike" cap="none">
                  <a:solidFill>
                    <a:schemeClr val="lt1"/>
                  </a:solidFill>
                  <a:latin typeface="Arial"/>
                  <a:ea typeface="Arial"/>
                  <a:cs typeface="Arial"/>
                  <a:sym typeface="Arial"/>
                </a:rPr>
                <a:t>Oferta principal del Grupo B – Pago por acceso</a:t>
              </a:r>
              <a:endParaRPr sz="1900" b="0" i="0" u="none" strike="noStrike" cap="none">
                <a:solidFill>
                  <a:schemeClr val="lt1"/>
                </a:solidFill>
                <a:latin typeface="Arial"/>
                <a:ea typeface="Arial"/>
                <a:cs typeface="Arial"/>
                <a:sym typeface="Arial"/>
              </a:endParaRPr>
            </a:p>
          </p:txBody>
        </p:sp>
        <p:sp>
          <p:nvSpPr>
            <p:cNvPr id="228" name="Google Shape;228;p5"/>
            <p:cNvSpPr/>
            <p:nvPr/>
          </p:nvSpPr>
          <p:spPr>
            <a:xfrm>
              <a:off x="6308758" y="565938"/>
              <a:ext cx="5533948" cy="3442229"/>
            </a:xfrm>
            <a:prstGeom prst="rect">
              <a:avLst/>
            </a:prstGeom>
            <a:solidFill>
              <a:srgbClr val="C9DDE1">
                <a:alpha val="87450"/>
              </a:srgbClr>
            </a:solidFill>
            <a:ln w="25400" cap="flat" cmpd="sng">
              <a:solidFill>
                <a:srgbClr val="C9DDE1">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txBox="1"/>
            <p:nvPr/>
          </p:nvSpPr>
          <p:spPr>
            <a:xfrm>
              <a:off x="6308758"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El total del PIB es igual o inferior a US$ 1500 millones y/o;</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Total del PIB es igual o inferior a US$ 25000 millones cuando el PIBpc es igual o inferior US$10,000 y/o;</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PIBpc es igual o inferior a US$ 6000 donde la esperanza de vida sana (HALE) es igual o inferior a 55;</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El total del PIB es igual o inferior a US$ 300000 millones, donde el IDH es igual o inferior a 0.67 y/o PBIpc es igual o inferior a US$ 6000.</a:t>
              </a:r>
              <a:endParaRPr sz="1900" b="0" i="0" u="none" strike="noStrike" cap="none">
                <a:solidFill>
                  <a:srgbClr val="3F3F3F"/>
                </a:solidFill>
                <a:latin typeface="Arial"/>
                <a:ea typeface="Arial"/>
                <a:cs typeface="Arial"/>
                <a:sym typeface="Arial"/>
              </a:endParaRPr>
            </a:p>
          </p:txBody>
        </p:sp>
      </p:grpSp>
      <p:sp>
        <p:nvSpPr>
          <p:cNvPr id="230" name="Google Shape;230;p5"/>
          <p:cNvSpPr txBox="1"/>
          <p:nvPr/>
        </p:nvSpPr>
        <p:spPr>
          <a:xfrm>
            <a:off x="258301" y="1824250"/>
            <a:ext cx="11775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419" sz="2000" b="0" i="0" u="none" strike="noStrike" cap="none">
                <a:solidFill>
                  <a:srgbClr val="3F3F3F"/>
                </a:solidFill>
                <a:latin typeface="Open Sans"/>
                <a:ea typeface="Open Sans"/>
                <a:cs typeface="Open Sans"/>
                <a:sym typeface="Open Sans"/>
              </a:rPr>
              <a:t>Los países del Grupo A tienen acceso gratuito a Research4Life. Los países del Grupo B deben pagar una tarifa anual de </a:t>
            </a:r>
            <a:r>
              <a:rPr lang="es-419" sz="2000" b="1" i="0" u="none" strike="noStrike" cap="none">
                <a:solidFill>
                  <a:srgbClr val="3F3F3F"/>
                </a:solidFill>
                <a:latin typeface="Open Sans"/>
                <a:ea typeface="Open Sans"/>
                <a:cs typeface="Open Sans"/>
                <a:sym typeface="Open Sans"/>
              </a:rPr>
              <a:t>US$1,500 </a:t>
            </a:r>
            <a:r>
              <a:rPr lang="es-419" sz="2000" b="0" i="0" u="none" strike="noStrike" cap="none">
                <a:solidFill>
                  <a:srgbClr val="3F3F3F"/>
                </a:solidFill>
                <a:latin typeface="Open Sans"/>
                <a:ea typeface="Open Sans"/>
                <a:cs typeface="Open Sans"/>
                <a:sym typeface="Open Sans"/>
              </a:rPr>
              <a:t>para obtener el acceso a las colecciones de Research4Life.</a:t>
            </a:r>
            <a:endParaRPr sz="20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7"/>
          <p:cNvSpPr txBox="1">
            <a:spLocks noGrp="1"/>
          </p:cNvSpPr>
          <p:nvPr>
            <p:ph type="body" idx="1"/>
          </p:nvPr>
        </p:nvSpPr>
        <p:spPr>
          <a:xfrm>
            <a:off x="1" y="4316396"/>
            <a:ext cx="4026900" cy="2176500"/>
          </a:xfrm>
          <a:prstGeom prst="rect">
            <a:avLst/>
          </a:prstGeom>
          <a:noFill/>
          <a:ln>
            <a:noFill/>
          </a:ln>
        </p:spPr>
        <p:txBody>
          <a:bodyPr spcFirstLastPara="1" wrap="square" lIns="91425" tIns="45700" rIns="91425" bIns="45700" anchor="t" anchorCtr="0">
            <a:normAutofit/>
          </a:bodyPr>
          <a:lstStyle/>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Grupo A</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Grupo B</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No elegible</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No aplicable</a:t>
            </a:r>
            <a:endParaRPr sz="2220">
              <a:solidFill>
                <a:srgbClr val="3F3F3F"/>
              </a:solidFill>
              <a:latin typeface="Open Sans"/>
              <a:ea typeface="Open Sans"/>
              <a:cs typeface="Open Sans"/>
              <a:sym typeface="Open Sans"/>
            </a:endParaRPr>
          </a:p>
        </p:txBody>
      </p:sp>
      <p:sp>
        <p:nvSpPr>
          <p:cNvPr id="238" name="Google Shape;238;p17"/>
          <p:cNvSpPr txBox="1">
            <a:spLocks noGrp="1"/>
          </p:cNvSpPr>
          <p:nvPr>
            <p:ph type="title"/>
          </p:nvPr>
        </p:nvSpPr>
        <p:spPr>
          <a:xfrm>
            <a:off x="0" y="411096"/>
            <a:ext cx="78900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Font typeface="Arial"/>
              <a:buNone/>
            </a:pPr>
            <a:r>
              <a:rPr lang="es-419" sz="3600">
                <a:solidFill>
                  <a:srgbClr val="586F7C"/>
                </a:solidFill>
                <a:latin typeface="Open Sans"/>
                <a:ea typeface="Open Sans"/>
                <a:cs typeface="Open Sans"/>
                <a:sym typeface="Open Sans"/>
              </a:rPr>
              <a:t>Las categorías de país: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Font typeface="Arial"/>
              <a:buNone/>
            </a:pPr>
            <a:r>
              <a:rPr lang="es-419" sz="3600">
                <a:solidFill>
                  <a:srgbClr val="586F7C"/>
                </a:solidFill>
                <a:latin typeface="Open Sans"/>
                <a:ea typeface="Open Sans"/>
                <a:cs typeface="Open Sans"/>
                <a:sym typeface="Open Sans"/>
              </a:rPr>
              <a:t>Grupo A y Grupo B - Continuación</a:t>
            </a:r>
            <a:endParaRPr sz="3600">
              <a:solidFill>
                <a:srgbClr val="586F7C"/>
              </a:solidFill>
              <a:latin typeface="Open Sans"/>
              <a:ea typeface="Open Sans"/>
              <a:cs typeface="Open Sans"/>
              <a:sym typeface="Open Sans"/>
            </a:endParaRPr>
          </a:p>
        </p:txBody>
      </p:sp>
      <p:sp>
        <p:nvSpPr>
          <p:cNvPr id="239" name="Google Shape;239;p17"/>
          <p:cNvSpPr/>
          <p:nvPr/>
        </p:nvSpPr>
        <p:spPr>
          <a:xfrm>
            <a:off x="2812494" y="4958854"/>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17"/>
          <p:cNvSpPr/>
          <p:nvPr/>
        </p:nvSpPr>
        <p:spPr>
          <a:xfrm>
            <a:off x="2812494" y="4446095"/>
            <a:ext cx="808892" cy="36927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7"/>
          <p:cNvSpPr/>
          <p:nvPr/>
        </p:nvSpPr>
        <p:spPr>
          <a:xfrm>
            <a:off x="2812494" y="5471613"/>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17"/>
          <p:cNvSpPr/>
          <p:nvPr/>
        </p:nvSpPr>
        <p:spPr>
          <a:xfrm>
            <a:off x="2812494" y="6033593"/>
            <a:ext cx="808892" cy="369276"/>
          </a:xfrm>
          <a:prstGeom prst="rect">
            <a:avLst/>
          </a:prstGeom>
          <a:solidFill>
            <a:schemeClr val="bg1">
              <a:lumMod val="75000"/>
            </a:schemeClr>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43" name="Google Shape;243;p17"/>
          <p:cNvSpPr/>
          <p:nvPr/>
        </p:nvSpPr>
        <p:spPr>
          <a:xfrm>
            <a:off x="341856" y="2165532"/>
            <a:ext cx="3798276"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419" sz="2000" b="0" i="0" u="none" strike="noStrike" cap="none"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Los países que están asignados al  Grupo A o Grupo B son elegibles para </a:t>
            </a:r>
            <a:r>
              <a:rPr lang="es-419" sz="2000" b="0" i="0" u="none" strike="noStrike" cap="none"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las </a:t>
            </a:r>
            <a:r>
              <a:rPr lang="es-419" sz="2000" b="0" i="0" u="none" strike="noStrike" cap="none"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colecciones de Research4Life.</a:t>
            </a:r>
            <a:endParaRPr sz="2000" b="0" i="0" u="none" strike="noStrike" cap="none" dirty="0">
              <a:solidFill>
                <a:srgbClr val="3F3F3F"/>
              </a:solidFill>
              <a:latin typeface="Century Gothic"/>
              <a:ea typeface="Century Gothic"/>
              <a:cs typeface="Century Gothic"/>
              <a:sym typeface="Century Gothic"/>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974" y="1749357"/>
            <a:ext cx="7184626" cy="492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0" y="378812"/>
            <a:ext cx="81417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330">
                <a:solidFill>
                  <a:srgbClr val="586F7C"/>
                </a:solidFill>
                <a:latin typeface="Open Sans"/>
                <a:ea typeface="Open Sans"/>
                <a:cs typeface="Open Sans"/>
                <a:sym typeface="Open Sans"/>
              </a:rPr>
              <a:t>Licencias y términos de uso de Research4Life </a:t>
            </a:r>
            <a:endParaRPr sz="3330">
              <a:solidFill>
                <a:srgbClr val="586F7C"/>
              </a:solidFill>
              <a:latin typeface="Open Sans"/>
              <a:ea typeface="Open Sans"/>
              <a:cs typeface="Open Sans"/>
              <a:sym typeface="Open Sans"/>
            </a:endParaRPr>
          </a:p>
        </p:txBody>
      </p:sp>
      <p:sp>
        <p:nvSpPr>
          <p:cNvPr id="250" name="Google Shape;250;p18"/>
          <p:cNvSpPr txBox="1">
            <a:spLocks noGrp="1"/>
          </p:cNvSpPr>
          <p:nvPr>
            <p:ph type="body" idx="1"/>
          </p:nvPr>
        </p:nvSpPr>
        <p:spPr>
          <a:xfrm>
            <a:off x="345673" y="1943150"/>
            <a:ext cx="110370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Las colecciones de Research4Life requieren una licencia de usuario firmada que activa la cuenta.</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La licencia</a:t>
            </a:r>
            <a:r>
              <a:rPr lang="es-419" dirty="0">
                <a:solidFill>
                  <a:srgbClr val="3F3F3F"/>
                </a:solidFill>
                <a:latin typeface="Open Sans"/>
                <a:ea typeface="Open Sans"/>
                <a:cs typeface="Open Sans"/>
                <a:sym typeface="Open Sans"/>
              </a:rPr>
              <a:t> de usuario es entre las </a:t>
            </a:r>
            <a:r>
              <a:rPr lang="es-419" b="1" dirty="0">
                <a:solidFill>
                  <a:srgbClr val="3F3F3F"/>
                </a:solidFill>
                <a:latin typeface="Open Sans"/>
                <a:ea typeface="Open Sans"/>
                <a:cs typeface="Open Sans"/>
                <a:sym typeface="Open Sans"/>
              </a:rPr>
              <a:t>instituciones inscritas </a:t>
            </a:r>
            <a:r>
              <a:rPr lang="es-419" dirty="0">
                <a:solidFill>
                  <a:srgbClr val="3F3F3F"/>
                </a:solidFill>
                <a:latin typeface="Open Sans"/>
                <a:ea typeface="Open Sans"/>
                <a:cs typeface="Open Sans"/>
                <a:sym typeface="Open Sans"/>
              </a:rPr>
              <a:t>y las</a:t>
            </a:r>
            <a:r>
              <a:rPr lang="es-419" b="1" dirty="0">
                <a:solidFill>
                  <a:srgbClr val="3F3F3F"/>
                </a:solidFill>
                <a:latin typeface="Open Sans"/>
                <a:ea typeface="Open Sans"/>
                <a:cs typeface="Open Sans"/>
                <a:sym typeface="Open Sans"/>
              </a:rPr>
              <a:t> </a:t>
            </a:r>
            <a:r>
              <a:rPr lang="es-419"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editoriales</a:t>
            </a:r>
            <a:r>
              <a:rPr lang="es-419" b="1" dirty="0">
                <a:solidFill>
                  <a:srgbClr val="3F3F3F"/>
                </a:solidFill>
                <a:latin typeface="Open Sans"/>
                <a:ea typeface="Open Sans"/>
                <a:cs typeface="Open Sans"/>
                <a:sym typeface="Open Sans"/>
              </a:rPr>
              <a:t> asociadas  de Research4Life</a:t>
            </a:r>
            <a:r>
              <a:rPr lang="es-419"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Permite a los usuarios con licencia utilizar la oferta de las editoriales y definir las reglas de uso para todas las colecciones de Research4Life. </a:t>
            </a:r>
            <a:endParaRPr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Cubre información clave sobre el </a:t>
            </a:r>
            <a:r>
              <a:rPr lang="es-419" b="1" dirty="0">
                <a:solidFill>
                  <a:srgbClr val="3F3F3F"/>
                </a:solidFill>
                <a:latin typeface="Open Sans"/>
                <a:ea typeface="Open Sans"/>
                <a:cs typeface="Open Sans"/>
                <a:sym typeface="Open Sans"/>
              </a:rPr>
              <a:t>uso de credenciales, derechos de autor</a:t>
            </a:r>
            <a:r>
              <a:rPr lang="es-419" dirty="0">
                <a:solidFill>
                  <a:srgbClr val="3F3F3F"/>
                </a:solidFill>
                <a:latin typeface="Open Sans"/>
                <a:ea typeface="Open Sans"/>
                <a:cs typeface="Open Sans"/>
                <a:sym typeface="Open Sans"/>
              </a:rPr>
              <a:t> y </a:t>
            </a:r>
            <a:r>
              <a:rPr lang="es-419" b="1" dirty="0">
                <a:solidFill>
                  <a:srgbClr val="3F3F3F"/>
                </a:solidFill>
                <a:latin typeface="Open Sans"/>
                <a:ea typeface="Open Sans"/>
                <a:cs typeface="Open Sans"/>
                <a:sym typeface="Open Sans"/>
              </a:rPr>
              <a:t>uso justo</a:t>
            </a:r>
            <a:r>
              <a:rPr lang="es-419"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0" y="378812"/>
            <a:ext cx="72975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4285"/>
              <a:buNone/>
            </a:pPr>
            <a:r>
              <a:rPr lang="es-419" sz="2800">
                <a:solidFill>
                  <a:srgbClr val="586F7C"/>
                </a:solidFill>
                <a:latin typeface="Open Sans"/>
                <a:ea typeface="Open Sans"/>
                <a:cs typeface="Open Sans"/>
                <a:sym typeface="Open Sans"/>
              </a:rPr>
              <a:t>Research4Life </a:t>
            </a:r>
            <a:r>
              <a:rPr lang="es-419" sz="2800" b="1">
                <a:solidFill>
                  <a:srgbClr val="586F7C"/>
                </a:solidFill>
                <a:latin typeface="Open Sans"/>
                <a:ea typeface="Open Sans"/>
                <a:cs typeface="Open Sans"/>
                <a:sym typeface="Open Sans"/>
              </a:rPr>
              <a:t>PERMITE</a:t>
            </a:r>
            <a:r>
              <a:rPr lang="es-419" sz="2800">
                <a:solidFill>
                  <a:srgbClr val="586F7C"/>
                </a:solidFill>
                <a:latin typeface="Open Sans"/>
                <a:ea typeface="Open Sans"/>
                <a:cs typeface="Open Sans"/>
                <a:sym typeface="Open Sans"/>
              </a:rPr>
              <a:t> a las instituciones inscritas y a sus usuarios autorizados lo siguiente:</a:t>
            </a:r>
            <a:endParaRPr sz="2800">
              <a:solidFill>
                <a:srgbClr val="586F7C"/>
              </a:solidFill>
              <a:latin typeface="Open Sans"/>
              <a:ea typeface="Open Sans"/>
              <a:cs typeface="Open Sans"/>
              <a:sym typeface="Open Sans"/>
            </a:endParaRPr>
          </a:p>
        </p:txBody>
      </p:sp>
      <p:sp>
        <p:nvSpPr>
          <p:cNvPr id="257" name="Google Shape;257;p19"/>
          <p:cNvSpPr txBox="1">
            <a:spLocks noGrp="1"/>
          </p:cNvSpPr>
          <p:nvPr>
            <p:ph type="body" idx="1"/>
          </p:nvPr>
        </p:nvSpPr>
        <p:spPr>
          <a:xfrm>
            <a:off x="119336" y="1844824"/>
            <a:ext cx="11202300" cy="4334378"/>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60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Compartir la contraseña entre colegas, estudiantes o miembros de la facultad en la misma institución;</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Descargar o imprimir hasta un 15% del número del contenido de una revista o libro; </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Utilizar material con fines educativos (paquetes de cursos o reservas) o hacer copias para miembros institucionales;</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Usar los programas de Research4Life en computadoras personales propiedad de los empleados, profesores o estudiantes de la institución.</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60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Si se encuentra “temporalmente” fuera del país o participando en un programa de educación a distancia de una institución inscrita, se otorga el acceso. De lo contrario, este tipo de uso está prohibido. </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0" algn="l" rtl="0">
              <a:lnSpc>
                <a:spcPct val="90000"/>
              </a:lnSpc>
              <a:spcBef>
                <a:spcPts val="1000"/>
              </a:spcBef>
              <a:spcAft>
                <a:spcPts val="0"/>
              </a:spcAft>
              <a:buSzPts val="2400"/>
              <a:buNone/>
            </a:pPr>
            <a:endParaRPr dirty="0">
              <a:solidFill>
                <a:srgbClr val="3F3F3F"/>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2700" dirty="0">
                <a:solidFill>
                  <a:srgbClr val="586F7C"/>
                </a:solidFill>
                <a:latin typeface="Open Sans"/>
                <a:ea typeface="Open Sans"/>
                <a:cs typeface="Open Sans"/>
                <a:sym typeface="Open Sans"/>
              </a:rPr>
              <a:t>Research4Life </a:t>
            </a:r>
            <a:r>
              <a:rPr lang="es-419" sz="2700" b="1" dirty="0">
                <a:solidFill>
                  <a:srgbClr val="586F7C"/>
                </a:solidFill>
                <a:latin typeface="Open Sans"/>
                <a:ea typeface="Open Sans"/>
                <a:cs typeface="Open Sans"/>
                <a:sym typeface="Open Sans"/>
              </a:rPr>
              <a:t>NO permite </a:t>
            </a:r>
            <a:r>
              <a:rPr lang="es-419" sz="2700" dirty="0">
                <a:solidFill>
                  <a:srgbClr val="586F7C"/>
                </a:solidFill>
                <a:latin typeface="Open Sans"/>
                <a:ea typeface="Open Sans"/>
                <a:cs typeface="Open Sans"/>
                <a:sym typeface="Open Sans"/>
              </a:rPr>
              <a:t>a las instituciones y a sus usuarios autorizados lo siguiente: </a:t>
            </a:r>
            <a:endParaRPr sz="2700" dirty="0">
              <a:solidFill>
                <a:srgbClr val="586F7C"/>
              </a:solidFill>
              <a:latin typeface="Open Sans"/>
              <a:ea typeface="Open Sans"/>
              <a:cs typeface="Open Sans"/>
              <a:sym typeface="Open Sans"/>
            </a:endParaRPr>
          </a:p>
        </p:txBody>
      </p:sp>
      <p:sp>
        <p:nvSpPr>
          <p:cNvPr id="264" name="Google Shape;264;p20"/>
          <p:cNvSpPr txBox="1">
            <a:spLocks noGrp="1"/>
          </p:cNvSpPr>
          <p:nvPr>
            <p:ph type="body" idx="1"/>
          </p:nvPr>
        </p:nvSpPr>
        <p:spPr>
          <a:xfrm>
            <a:off x="0" y="1628800"/>
            <a:ext cx="11940000" cy="4923600"/>
          </a:xfrm>
          <a:prstGeom prst="rect">
            <a:avLst/>
          </a:prstGeom>
          <a:noFill/>
          <a:ln>
            <a:noFill/>
          </a:ln>
        </p:spPr>
        <p:txBody>
          <a:bodyPr spcFirstLastPara="1" wrap="square" lIns="91425" tIns="45700" rIns="91425" bIns="45700" anchor="t" anchorCtr="0">
            <a:noAutofit/>
          </a:bodyPr>
          <a:lstStyle/>
          <a:p>
            <a:pPr marL="457200" lvl="0" indent="-336550" algn="just" rtl="0">
              <a:lnSpc>
                <a:spcPct val="100000"/>
              </a:lnSpc>
              <a:spcBef>
                <a:spcPts val="60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Compartir el código de usuario y contraseña de Research4Life fuera de la institución inscrita;</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Publicar contenido en sitios web o publicar las credenciales de acceso en Internet; </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Acceder a los programas de Research4Life de forma remota desde otras instalaciones que no sean dispositivos institucionales o dispositivos de propiedad de los empleados, miembros de la facultad o estudiantes de la institución;</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Acceder a los programas de Research4Life mientras viaja fuera de su propio país, a menos que sea por un período breve (por ejemplo, para asistir a una conferencia o capacitación) o estar inscrito en un curso de aprendizaje a distancia y residir en otro país.</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Descargar o imprimir números completos de títulos de revistas o libros;</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Proporcionar documentos disponibles a través de cualquier programa de Research4Life por una tarifa;</a:t>
            </a:r>
            <a:endParaRPr sz="18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800" dirty="0">
                <a:solidFill>
                  <a:schemeClr val="dk1"/>
                </a:solidFill>
                <a:latin typeface="Open Sans"/>
                <a:ea typeface="Open Sans"/>
                <a:cs typeface="Open Sans"/>
                <a:sym typeface="Open Sans"/>
              </a:rPr>
              <a:t>Modificar, adaptar, transformar o crear cualquier trabajo derivado del material de las editoriales.</a:t>
            </a:r>
            <a:endParaRPr sz="1800" dirty="0">
              <a:solidFill>
                <a:schemeClr val="dk1"/>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sz="1800" dirty="0">
              <a:solidFill>
                <a:schemeClr val="dk1"/>
              </a:solidFill>
              <a:latin typeface="Open Sans"/>
              <a:ea typeface="Open Sans"/>
              <a:cs typeface="Open Sans"/>
              <a:sym typeface="Open Sans"/>
            </a:endParaRPr>
          </a:p>
          <a:p>
            <a:pPr marL="117475" lvl="0" indent="0" algn="l" rtl="0">
              <a:lnSpc>
                <a:spcPct val="90000"/>
              </a:lnSpc>
              <a:spcBef>
                <a:spcPts val="1000"/>
              </a:spcBef>
              <a:spcAft>
                <a:spcPts val="0"/>
              </a:spcAft>
              <a:buClr>
                <a:schemeClr val="dk1"/>
              </a:buClr>
              <a:buSzPts val="2160"/>
              <a:buNone/>
            </a:pPr>
            <a:r>
              <a:rPr lang="es-419" sz="1800" b="1" dirty="0">
                <a:solidFill>
                  <a:srgbClr val="3F3F3F"/>
                </a:solidFill>
                <a:latin typeface="Open Sans"/>
                <a:ea typeface="Open Sans"/>
                <a:cs typeface="Open Sans"/>
                <a:sym typeface="Open Sans"/>
              </a:rPr>
              <a:t>Las instituciones y sus usuarios deben reconocer que: </a:t>
            </a:r>
            <a:endParaRPr sz="1800" b="1" dirty="0">
              <a:solidFill>
                <a:srgbClr val="3F3F3F"/>
              </a:solidFill>
              <a:latin typeface="Open Sans"/>
              <a:ea typeface="Open Sans"/>
              <a:cs typeface="Open Sans"/>
              <a:sym typeface="Open Sans"/>
            </a:endParaRPr>
          </a:p>
          <a:p>
            <a:pPr marL="457200" lvl="0" indent="-336550" algn="just" rtl="0">
              <a:lnSpc>
                <a:spcPct val="100000"/>
              </a:lnSpc>
              <a:spcBef>
                <a:spcPts val="600"/>
              </a:spcBef>
              <a:spcAft>
                <a:spcPts val="600"/>
              </a:spcAft>
              <a:buClr>
                <a:schemeClr val="dk1"/>
              </a:buClr>
              <a:buSzPts val="1700"/>
              <a:buFont typeface="Open Sans"/>
              <a:buChar char="●"/>
            </a:pPr>
            <a:r>
              <a:rPr lang="es-419" sz="1800" dirty="0">
                <a:solidFill>
                  <a:schemeClr val="dk1"/>
                </a:solidFill>
                <a:latin typeface="Open Sans"/>
                <a:ea typeface="Open Sans"/>
                <a:cs typeface="Open Sans"/>
                <a:sym typeface="Open Sans"/>
              </a:rPr>
              <a:t>Los propietarios, empleados o afiliados de organizaciones con fines de lucro no se consideran usuarios autorizados. </a:t>
            </a:r>
            <a:endParaRPr sz="1800" dirty="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8"/>
          <p:cNvSpPr txBox="1">
            <a:spLocks noGrp="1"/>
          </p:cNvSpPr>
          <p:nvPr>
            <p:ph type="ctrTitle"/>
          </p:nvPr>
        </p:nvSpPr>
        <p:spPr>
          <a:xfrm>
            <a:off x="1" y="1988840"/>
            <a:ext cx="12192000" cy="2520280"/>
          </a:xfrm>
          <a:prstGeom prst="rect">
            <a:avLst/>
          </a:prstGeom>
          <a:noFill/>
          <a:ln>
            <a:noFill/>
          </a:ln>
        </p:spPr>
        <p:txBody>
          <a:bodyPr spcFirstLastPara="1" wrap="square" lIns="91425" tIns="45700" rIns="91425" bIns="0" anchor="b" anchorCtr="0">
            <a:noAutofit/>
          </a:bodyPr>
          <a:lstStyle/>
          <a:p>
            <a:pPr>
              <a:lnSpc>
                <a:spcPct val="90000"/>
              </a:lnSpc>
              <a:buSzPts val="4400"/>
            </a:pPr>
            <a:br>
              <a:rPr lang="es-419" sz="3500" b="1" dirty="0">
                <a:solidFill>
                  <a:srgbClr val="004890"/>
                </a:solidFill>
                <a:latin typeface="Arial Rounded"/>
                <a:ea typeface="Arial Rounded"/>
                <a:cs typeface="Arial Rounded"/>
                <a:sym typeface="Arial Rounded"/>
              </a:rPr>
            </a:br>
            <a:br>
              <a:rPr lang="es-419" sz="3500" b="1" dirty="0">
                <a:solidFill>
                  <a:srgbClr val="004890"/>
                </a:solidFill>
                <a:latin typeface="Arial Rounded"/>
                <a:ea typeface="Arial Rounded"/>
                <a:cs typeface="Arial Rounded"/>
                <a:sym typeface="Arial Rounded"/>
              </a:rPr>
            </a:br>
            <a:br>
              <a:rPr lang="es-419" sz="3500" b="1" dirty="0">
                <a:solidFill>
                  <a:srgbClr val="004890"/>
                </a:solidFill>
                <a:latin typeface="Open Sans"/>
                <a:ea typeface="Open Sans"/>
                <a:cs typeface="Open Sans"/>
                <a:sym typeface="Open Sans"/>
              </a:rPr>
            </a:br>
            <a:r>
              <a:rPr lang="es-MX" sz="3600" b="1" dirty="0">
                <a:solidFill>
                  <a:srgbClr val="004890"/>
                </a:solidFill>
                <a:latin typeface="Open Sans"/>
                <a:ea typeface="Open Sans"/>
                <a:cs typeface="Open Sans"/>
                <a:sym typeface="Open Sans"/>
              </a:rPr>
              <a:t>El impacto transformador de Research4Life al desbloquear el acceso abierto para la equidad de la investigación</a:t>
            </a:r>
            <a:br>
              <a:rPr lang="es-419" sz="3500" b="1" dirty="0">
                <a:solidFill>
                  <a:srgbClr val="004890"/>
                </a:solidFill>
                <a:latin typeface="Arial Rounded"/>
                <a:ea typeface="Arial Rounded"/>
                <a:cs typeface="Arial Rounded"/>
                <a:sym typeface="Arial Rounded"/>
              </a:rPr>
            </a:br>
            <a:endParaRPr sz="3500" b="1" dirty="0">
              <a:solidFill>
                <a:srgbClr val="004890"/>
              </a:solidFill>
              <a:latin typeface="Arial Rounded"/>
              <a:ea typeface="Arial Rounded"/>
              <a:cs typeface="Arial Rounded"/>
              <a:sym typeface="Arial Rounded"/>
            </a:endParaRPr>
          </a:p>
        </p:txBody>
      </p:sp>
      <p:sp>
        <p:nvSpPr>
          <p:cNvPr id="81" name="Google Shape;8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pPr>
            <a:r>
              <a:rPr lang="es-419" sz="1800" b="1" dirty="0">
                <a:solidFill>
                  <a:schemeClr val="lt1"/>
                </a:solidFill>
                <a:latin typeface="Open Sans"/>
                <a:ea typeface="Open Sans"/>
                <a:cs typeface="Open Sans"/>
                <a:sym typeface="Open Sans"/>
              </a:rPr>
              <a:t>Research4Life es una </a:t>
            </a:r>
            <a:r>
              <a:rPr lang="es-419" sz="1800" b="1"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colaboración</a:t>
            </a:r>
            <a:r>
              <a:rPr lang="es-419" sz="1800" b="1" dirty="0">
                <a:solidFill>
                  <a:schemeClr val="lt1"/>
                </a:solidFill>
                <a:latin typeface="Open Sans"/>
                <a:ea typeface="Open Sans"/>
                <a:cs typeface="Open Sans"/>
                <a:sym typeface="Open Sans"/>
              </a:rPr>
              <a:t> público-privada de cinco </a:t>
            </a:r>
            <a:r>
              <a:rPr lang="es-ES" sz="1800" b="1" dirty="0">
                <a:solidFill>
                  <a:schemeClr val="lt1"/>
                </a:solidFill>
                <a:latin typeface="Open Sans"/>
                <a:ea typeface="Open Sans"/>
                <a:cs typeface="Open Sans"/>
                <a:sym typeface="Open Sans"/>
              </a:rPr>
              <a:t>colecciones</a:t>
            </a:r>
            <a:r>
              <a:rPr lang="es-419" sz="1800" b="1" dirty="0">
                <a:solidFill>
                  <a:schemeClr val="lt1"/>
                </a:solidFill>
                <a:latin typeface="Open Sans"/>
                <a:ea typeface="Open Sans"/>
                <a:cs typeface="Open Sans"/>
                <a:sym typeface="Open Sans"/>
              </a:rPr>
              <a:t>:</a:t>
            </a:r>
            <a:endParaRPr sz="1800" b="1" dirty="0">
              <a:solidFill>
                <a:schemeClr val="lt1"/>
              </a:solidFill>
              <a:latin typeface="Open Sans"/>
              <a:ea typeface="Open Sans"/>
              <a:cs typeface="Open Sans"/>
              <a:sym typeface="Open Sans"/>
            </a:endParaRPr>
          </a:p>
        </p:txBody>
      </p:sp>
      <p:pic>
        <p:nvPicPr>
          <p:cNvPr id="82" name="Google Shape;8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83" name="Google Shape;8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84" name="Google Shape;8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85" name="Google Shape;8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6" name="Google Shape;86;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2" name="CuadroTexto 1">
            <a:extLst>
              <a:ext uri="{FF2B5EF4-FFF2-40B4-BE49-F238E27FC236}">
                <a16:creationId xmlns:a16="http://schemas.microsoft.com/office/drawing/2014/main" id="{8B11BEFD-DE7D-4D28-99FD-ED4CDC2402FE}"/>
              </a:ext>
            </a:extLst>
          </p:cNvPr>
          <p:cNvSpPr txBox="1"/>
          <p:nvPr/>
        </p:nvSpPr>
        <p:spPr>
          <a:xfrm>
            <a:off x="1134995" y="4473536"/>
            <a:ext cx="10604250" cy="1200329"/>
          </a:xfrm>
          <a:prstGeom prst="rect">
            <a:avLst/>
          </a:prstGeom>
          <a:noFill/>
        </p:spPr>
        <p:txBody>
          <a:bodyPr wrap="none" rtlCol="0">
            <a:spAutoFit/>
          </a:bodyPr>
          <a:lstStyle/>
          <a:p>
            <a:pPr lvl="0" algn="r">
              <a:buClr>
                <a:srgbClr val="004890"/>
              </a:buClr>
              <a:buSzPts val="3700"/>
            </a:pPr>
            <a:r>
              <a:rPr lang="es-PE" sz="1800" dirty="0">
                <a:solidFill>
                  <a:srgbClr val="004890"/>
                </a:solidFill>
                <a:latin typeface="Open Sans"/>
                <a:ea typeface="Open Sans"/>
                <a:cs typeface="Open Sans"/>
                <a:sym typeface="Open Sans"/>
              </a:rPr>
              <a:t>Lic. Gaby Caro Salazar</a:t>
            </a:r>
          </a:p>
          <a:p>
            <a:pPr lvl="0" algn="r">
              <a:buClr>
                <a:srgbClr val="004890"/>
              </a:buClr>
              <a:buSzPts val="3700"/>
            </a:pPr>
            <a:r>
              <a:rPr lang="es-PE" sz="1800" dirty="0">
                <a:solidFill>
                  <a:srgbClr val="004890"/>
                </a:solidFill>
                <a:latin typeface="Open Sans"/>
                <a:ea typeface="Open Sans"/>
                <a:cs typeface="Open Sans"/>
                <a:sym typeface="Open Sans"/>
              </a:rPr>
              <a:t> (II Seminario Internacional de Bibliotecas Académicas y Especializadas, Lima 2024)</a:t>
            </a:r>
          </a:p>
          <a:p>
            <a:pPr lvl="0" algn="r">
              <a:buClr>
                <a:srgbClr val="004890"/>
              </a:buClr>
              <a:buSzPts val="3700"/>
            </a:pPr>
            <a:r>
              <a:rPr lang="es-PE" sz="1800" dirty="0">
                <a:solidFill>
                  <a:srgbClr val="004890"/>
                </a:solidFill>
                <a:latin typeface="Open Sans"/>
                <a:ea typeface="Open Sans"/>
                <a:cs typeface="Open Sans"/>
                <a:sym typeface="Open Sans"/>
              </a:rPr>
              <a:t>gaby.caro.lib@gmail.com</a:t>
            </a:r>
            <a:endParaRPr lang="es-PE" sz="1800" dirty="0"/>
          </a:p>
          <a:p>
            <a:endParaRPr lang="es-PE"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419" sz="3330" dirty="0">
                <a:solidFill>
                  <a:srgbClr val="586F7C"/>
                </a:solidFill>
                <a:latin typeface="Open Sans"/>
                <a:ea typeface="Open Sans"/>
                <a:cs typeface="Open Sans"/>
                <a:sym typeface="Open Sans"/>
              </a:rPr>
              <a:t>Inscripción a las colecciones de Research4Life </a:t>
            </a:r>
            <a:endParaRPr sz="3330" dirty="0">
              <a:solidFill>
                <a:srgbClr val="586F7C"/>
              </a:solidFill>
              <a:latin typeface="Open Sans"/>
              <a:ea typeface="Open Sans"/>
              <a:cs typeface="Open Sans"/>
              <a:sym typeface="Open Sans"/>
            </a:endParaRPr>
          </a:p>
        </p:txBody>
      </p:sp>
      <p:sp>
        <p:nvSpPr>
          <p:cNvPr id="271" name="Google Shape;271;p21"/>
          <p:cNvSpPr txBox="1">
            <a:spLocks noGrp="1"/>
          </p:cNvSpPr>
          <p:nvPr>
            <p:ph type="body" idx="1"/>
          </p:nvPr>
        </p:nvSpPr>
        <p:spPr>
          <a:xfrm>
            <a:off x="170366" y="1826919"/>
            <a:ext cx="11614265" cy="5031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La guía paso a paso sobre cómo inscribirse en línea para los diferentes programas está disponbile en el sitio web de Research4Life </a:t>
            </a:r>
            <a:r>
              <a:rPr lang="es-419" u="sng" dirty="0">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https://registration.research4life.org/register/default.aspx?language=ES</a:t>
            </a:r>
            <a:endParaRPr dirty="0">
              <a:solidFill>
                <a:schemeClr val="accent5"/>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Personas individuales no son elegibles para la inscripción, sólo las instituciones pueden hacerlo.</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El formato de inscripción en línea está disponible en el sitio web de Research4Life.</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Antes de realizar la inscripción, por favor verificar </a:t>
            </a:r>
            <a:r>
              <a:rPr lang="es-ES" u="sng" dirty="0">
                <a:solidFill>
                  <a:schemeClr val="accent5"/>
                </a:solidFill>
                <a:latin typeface="Open Sans"/>
                <a:ea typeface="Open Sans"/>
                <a:cs typeface="Open Sans"/>
                <a:sym typeface="Open Sans"/>
                <a:hlinkClick r:id="rId4"/>
              </a:rPr>
              <a:t>la lista de instituciones inscritas</a:t>
            </a:r>
            <a:r>
              <a:rPr lang="es-419" dirty="0">
                <a:solidFill>
                  <a:srgbClr val="3F3F3F"/>
                </a:solidFill>
                <a:latin typeface="Open Sans"/>
                <a:ea typeface="Open Sans"/>
                <a:cs typeface="Open Sans"/>
                <a:sym typeface="Open Sans"/>
              </a:rPr>
              <a:t> para asegurarse que su institución no se ha inscrito previamente.</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Una vez que se ha enviado la solicitud de </a:t>
            </a:r>
            <a:r>
              <a:rPr lang="es-419"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inscripción</a:t>
            </a:r>
            <a:r>
              <a:rPr lang="es-419" dirty="0">
                <a:solidFill>
                  <a:srgbClr val="3F3F3F"/>
                </a:solidFill>
                <a:latin typeface="Open Sans"/>
                <a:ea typeface="Open Sans"/>
                <a:cs typeface="Open Sans"/>
                <a:sym typeface="Open Sans"/>
              </a:rPr>
              <a:t> será revisada por Research4Life, la institución solicitante recibirá un correo electrónico con instrucciones adicionales.</a:t>
            </a:r>
            <a:endParaRPr dirty="0">
              <a:solidFill>
                <a:srgbClr val="3F3F3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75675"/>
              <a:buNone/>
            </a:pPr>
            <a:r>
              <a:rPr lang="es-419" dirty="0">
                <a:solidFill>
                  <a:srgbClr val="586F7C"/>
                </a:solidFill>
                <a:latin typeface="Open Sans"/>
                <a:ea typeface="Open Sans"/>
                <a:cs typeface="Open Sans"/>
                <a:sym typeface="Open Sans"/>
              </a:rPr>
              <a:t>Acceso a Research4Life</a:t>
            </a:r>
            <a:endParaRPr dirty="0">
              <a:solidFill>
                <a:srgbClr val="586F7C"/>
              </a:solidFill>
              <a:latin typeface="Open Sans"/>
              <a:ea typeface="Open Sans"/>
              <a:cs typeface="Open Sans"/>
              <a:sym typeface="Open Sans"/>
            </a:endParaRPr>
          </a:p>
        </p:txBody>
      </p:sp>
      <p:sp>
        <p:nvSpPr>
          <p:cNvPr id="278" name="Google Shape;278;p6"/>
          <p:cNvSpPr txBox="1">
            <a:spLocks noGrp="1"/>
          </p:cNvSpPr>
          <p:nvPr>
            <p:ph type="body" idx="1"/>
          </p:nvPr>
        </p:nvSpPr>
        <p:spPr>
          <a:xfrm>
            <a:off x="311044" y="1844504"/>
            <a:ext cx="11505900" cy="4536824"/>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s-419" sz="2100" dirty="0">
                <a:solidFill>
                  <a:srgbClr val="3F3F3F"/>
                </a:solidFill>
                <a:latin typeface="Open Sans"/>
                <a:ea typeface="Open Sans"/>
                <a:cs typeface="Open Sans"/>
                <a:sym typeface="Open Sans"/>
              </a:rPr>
              <a:t>Research4Life ofrece acceso de dos formas:</a:t>
            </a:r>
            <a:endParaRPr sz="2100" dirty="0">
              <a:solidFill>
                <a:srgbClr val="3F3F3F"/>
              </a:solidFill>
            </a:endParaRPr>
          </a:p>
          <a:p>
            <a:pPr marL="990600" lvl="0" indent="-450850" algn="l" rtl="0">
              <a:lnSpc>
                <a:spcPct val="100000"/>
              </a:lnSpc>
              <a:spcBef>
                <a:spcPts val="1000"/>
              </a:spcBef>
              <a:spcAft>
                <a:spcPts val="0"/>
              </a:spcAft>
              <a:buClr>
                <a:schemeClr val="dk1"/>
              </a:buClr>
              <a:buSzPts val="2300"/>
              <a:buFont typeface="Arial"/>
              <a:buAutoNum type="arabicPeriod"/>
            </a:pPr>
            <a:r>
              <a:rPr lang="es-419" sz="2100" dirty="0">
                <a:solidFill>
                  <a:srgbClr val="3F3F3F"/>
                </a:solidFill>
                <a:latin typeface="Open Sans"/>
                <a:ea typeface="Open Sans"/>
                <a:cs typeface="Open Sans"/>
                <a:sym typeface="Open Sans"/>
              </a:rPr>
              <a:t>Vía institucional a través de la dirección IP. </a:t>
            </a:r>
            <a:endParaRPr sz="2100" dirty="0">
              <a:solidFill>
                <a:srgbClr val="3F3F3F"/>
              </a:solidFill>
            </a:endParaRPr>
          </a:p>
          <a:p>
            <a:pPr marL="990600" lvl="0" indent="-450850" algn="l" rtl="0">
              <a:lnSpc>
                <a:spcPct val="100000"/>
              </a:lnSpc>
              <a:spcBef>
                <a:spcPts val="1000"/>
              </a:spcBef>
              <a:spcAft>
                <a:spcPts val="0"/>
              </a:spcAft>
              <a:buClr>
                <a:schemeClr val="dk1"/>
              </a:buClr>
              <a:buSzPts val="2300"/>
              <a:buFont typeface="Arial"/>
              <a:buAutoNum type="arabicPeriod"/>
            </a:pPr>
            <a:r>
              <a:rPr lang="es-419" sz="2100" dirty="0">
                <a:solidFill>
                  <a:srgbClr val="3F3F3F"/>
                </a:solidFill>
                <a:latin typeface="Open Sans"/>
                <a:ea typeface="Open Sans"/>
                <a:cs typeface="Open Sans"/>
                <a:sym typeface="Open Sans"/>
              </a:rPr>
              <a:t>Vía institucional a través de credenciales de autenticación.</a:t>
            </a:r>
            <a:endParaRPr sz="2100" dirty="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sz="2100" dirty="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s-419" sz="2100" dirty="0">
                <a:solidFill>
                  <a:srgbClr val="3F3F3F"/>
                </a:solidFill>
                <a:latin typeface="Open Sans"/>
                <a:ea typeface="Open Sans"/>
                <a:cs typeface="Open Sans"/>
                <a:sym typeface="Open Sans"/>
              </a:rPr>
              <a:t>Se recomienda a las instituciones inscritas que actualicen el acceso IP institucional, ya que esto proporciona </a:t>
            </a:r>
            <a:r>
              <a:rPr lang="es-419"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un </a:t>
            </a:r>
            <a:r>
              <a:rPr lang="es-419" sz="2100" dirty="0">
                <a:solidFill>
                  <a:srgbClr val="3F3F3F"/>
                </a:solidFill>
                <a:latin typeface="Open Sans"/>
                <a:ea typeface="Open Sans"/>
                <a:cs typeface="Open Sans"/>
                <a:sym typeface="Open Sans"/>
              </a:rPr>
              <a:t>acceso sin problemas para sus usuarios. </a:t>
            </a:r>
            <a:endParaRPr sz="2100" dirty="0">
              <a:solidFill>
                <a:srgbClr val="3F3F3F"/>
              </a:solidFill>
            </a:endParaRPr>
          </a:p>
          <a:p>
            <a:pPr marL="457200" lvl="0" indent="-374650" algn="l" rtl="0">
              <a:lnSpc>
                <a:spcPct val="100000"/>
              </a:lnSpc>
              <a:spcBef>
                <a:spcPts val="1000"/>
              </a:spcBef>
              <a:spcAft>
                <a:spcPts val="0"/>
              </a:spcAft>
              <a:buClr>
                <a:schemeClr val="dk1"/>
              </a:buClr>
              <a:buSzPts val="2300"/>
              <a:buChar char="●"/>
            </a:pPr>
            <a:r>
              <a:rPr lang="es-419" sz="2100" dirty="0">
                <a:solidFill>
                  <a:srgbClr val="3F3F3F"/>
                </a:solidFill>
                <a:latin typeface="Open Sans"/>
                <a:ea typeface="Open Sans"/>
                <a:cs typeface="Open Sans"/>
                <a:sym typeface="Open Sans"/>
              </a:rPr>
              <a:t>Debe asegurarse que la dirección IP institucional esté incluida en el registro IP (IPRegistry). Este es un paso de validación necesario antes de que Research4Life pueda registrar la propiedad intelectural institucional en su sistema. </a:t>
            </a:r>
            <a:endParaRPr sz="2100" dirty="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s-419" sz="2100" dirty="0">
                <a:solidFill>
                  <a:srgbClr val="3F3F3F"/>
                </a:solidFill>
                <a:latin typeface="Open Sans"/>
                <a:ea typeface="Open Sans"/>
                <a:cs typeface="Open Sans"/>
                <a:sym typeface="Open Sans"/>
              </a:rPr>
              <a:t>Una vez inscrita la dirección institucional IP en IPRegistry, enviar la solicitud de registro de IP a </a:t>
            </a:r>
            <a:r>
              <a:rPr lang="es-419" sz="2100" dirty="0">
                <a:solidFill>
                  <a:schemeClr val="accent5"/>
                </a:solidFill>
                <a:latin typeface="Open Sans"/>
                <a:ea typeface="Open Sans"/>
                <a:cs typeface="Open Sans"/>
                <a:sym typeface="Open Sans"/>
              </a:rPr>
              <a:t>r4l@research4life.org</a:t>
            </a:r>
            <a:endParaRPr sz="2100" dirty="0">
              <a:solidFill>
                <a:schemeClr val="accent5"/>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title"/>
          </p:nvPr>
        </p:nvSpPr>
        <p:spPr>
          <a:xfrm>
            <a:off x="119050" y="308501"/>
            <a:ext cx="8138100" cy="104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419" sz="3600" dirty="0">
                <a:solidFill>
                  <a:srgbClr val="3F3F3F"/>
                </a:solidFill>
                <a:latin typeface="Open Sans"/>
                <a:ea typeface="Open Sans"/>
                <a:cs typeface="Open Sans"/>
                <a:sym typeface="Open Sans"/>
              </a:rPr>
              <a:t>Servicio de asistencia de </a:t>
            </a:r>
            <a:endParaRPr sz="3600" dirty="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00"/>
              <a:buNone/>
            </a:pPr>
            <a:r>
              <a:rPr lang="es-419" sz="3600" dirty="0">
                <a:solidFill>
                  <a:srgbClr val="3F3F3F"/>
                </a:solidFill>
                <a:latin typeface="Open Sans"/>
                <a:ea typeface="Open Sans"/>
                <a:cs typeface="Open Sans"/>
                <a:sym typeface="Open Sans"/>
              </a:rPr>
              <a:t>Research4Life </a:t>
            </a:r>
            <a:br>
              <a:rPr lang="es-419" sz="3600" dirty="0">
                <a:solidFill>
                  <a:srgbClr val="3F3F3F"/>
                </a:solidFill>
                <a:latin typeface="Open Sans"/>
                <a:ea typeface="Open Sans"/>
                <a:cs typeface="Open Sans"/>
                <a:sym typeface="Open Sans"/>
              </a:rPr>
            </a:br>
            <a:endParaRPr sz="3600" dirty="0">
              <a:solidFill>
                <a:srgbClr val="3F3F3F"/>
              </a:solidFill>
              <a:latin typeface="Open Sans"/>
              <a:ea typeface="Open Sans"/>
              <a:cs typeface="Open Sans"/>
              <a:sym typeface="Open Sans"/>
            </a:endParaRPr>
          </a:p>
        </p:txBody>
      </p:sp>
      <p:grpSp>
        <p:nvGrpSpPr>
          <p:cNvPr id="285" name="Google Shape;285;p7"/>
          <p:cNvGrpSpPr/>
          <p:nvPr/>
        </p:nvGrpSpPr>
        <p:grpSpPr>
          <a:xfrm>
            <a:off x="381375" y="1909508"/>
            <a:ext cx="10749607" cy="4711442"/>
            <a:chOff x="-7" y="65005"/>
            <a:chExt cx="10749607" cy="4711442"/>
          </a:xfrm>
        </p:grpSpPr>
        <p:sp>
          <p:nvSpPr>
            <p:cNvPr id="286" name="Google Shape;286;p7"/>
            <p:cNvSpPr/>
            <p:nvPr/>
          </p:nvSpPr>
          <p:spPr>
            <a:xfrm>
              <a:off x="0" y="65005"/>
              <a:ext cx="10749600" cy="952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7" name="Google Shape;287;p7"/>
            <p:cNvSpPr txBox="1"/>
            <p:nvPr/>
          </p:nvSpPr>
          <p:spPr>
            <a:xfrm>
              <a:off x="46491" y="111496"/>
              <a:ext cx="10656600" cy="859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s-419" sz="2200" b="0" i="0" u="none" strike="noStrike" cap="none" dirty="0">
                  <a:solidFill>
                    <a:srgbClr val="3F3F3F"/>
                  </a:solidFill>
                  <a:latin typeface="Open Sans"/>
                  <a:ea typeface="Open Sans"/>
                  <a:cs typeface="Open Sans"/>
                  <a:sym typeface="Open Sans"/>
                </a:rPr>
                <a:t>En caso de requerir ayuda para el uso de las colecciones de Research4Life, por favor contactar vía correo electrónica a:  </a:t>
              </a:r>
              <a:r>
                <a:rPr lang="es-419" sz="2200" b="0" i="0" u="none" strike="noStrike" cap="none" dirty="0">
                  <a:solidFill>
                    <a:schemeClr val="accent5"/>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sz="2200" b="0" i="0" u="none" strike="noStrike" cap="none" dirty="0">
                <a:solidFill>
                  <a:schemeClr val="accent5"/>
                </a:solidFill>
                <a:latin typeface="Open Sans"/>
                <a:ea typeface="Open Sans"/>
                <a:cs typeface="Open Sans"/>
                <a:sym typeface="Open Sans"/>
              </a:endParaRPr>
            </a:p>
          </p:txBody>
        </p:sp>
        <p:sp>
          <p:nvSpPr>
            <p:cNvPr id="288" name="Google Shape;288;p7"/>
            <p:cNvSpPr/>
            <p:nvPr/>
          </p:nvSpPr>
          <p:spPr>
            <a:xfrm>
              <a:off x="-7" y="1080747"/>
              <a:ext cx="10749600" cy="553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9" name="Google Shape;289;p7"/>
            <p:cNvSpPr txBox="1"/>
            <p:nvPr/>
          </p:nvSpPr>
          <p:spPr>
            <a:xfrm>
              <a:off x="46493" y="1127243"/>
              <a:ext cx="10656600" cy="553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s-419" sz="2200" b="0" i="0" u="none" strike="noStrike" cap="none" dirty="0">
                  <a:solidFill>
                    <a:srgbClr val="3F3F3F"/>
                  </a:solidFill>
                  <a:latin typeface="Open Sans"/>
                  <a:ea typeface="Open Sans"/>
                  <a:cs typeface="Open Sans"/>
                  <a:sym typeface="Open Sans"/>
                </a:rPr>
                <a:t>Lista de verificación para problemas de acceso:</a:t>
              </a:r>
              <a:endParaRPr sz="2200" b="0" i="0" u="none" strike="noStrike" cap="none" dirty="0">
                <a:solidFill>
                  <a:srgbClr val="3F3F3F"/>
                </a:solidFill>
                <a:latin typeface="Open Sans"/>
                <a:ea typeface="Open Sans"/>
                <a:cs typeface="Open Sans"/>
                <a:sym typeface="Open Sans"/>
              </a:endParaRPr>
            </a:p>
          </p:txBody>
        </p:sp>
        <p:sp>
          <p:nvSpPr>
            <p:cNvPr id="290" name="Google Shape;290;p7"/>
            <p:cNvSpPr/>
            <p:nvPr/>
          </p:nvSpPr>
          <p:spPr>
            <a:xfrm>
              <a:off x="0" y="2033126"/>
              <a:ext cx="10749600" cy="255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91" name="Google Shape;291;p7"/>
            <p:cNvSpPr txBox="1"/>
            <p:nvPr/>
          </p:nvSpPr>
          <p:spPr>
            <a:xfrm>
              <a:off x="-7" y="1680747"/>
              <a:ext cx="10749600" cy="3095700"/>
            </a:xfrm>
            <a:prstGeom prst="rect">
              <a:avLst/>
            </a:prstGeom>
            <a:noFill/>
            <a:ln>
              <a:noFill/>
            </a:ln>
          </p:spPr>
          <p:txBody>
            <a:bodyPr spcFirstLastPara="1" wrap="square" lIns="341300" tIns="27925" rIns="156450" bIns="27925" anchor="t" anchorCtr="0">
              <a:noAutofit/>
            </a:bodyPr>
            <a:lstStyle/>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¿Cuál es el nombre de su institución y país?</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¿Cuál es el </a:t>
              </a:r>
              <a:r>
                <a:rPr lang="es-419" sz="2000" dirty="0">
                  <a:solidFill>
                    <a:srgbClr val="3F3F3F"/>
                  </a:solidFill>
                  <a:latin typeface="Open Sans"/>
                  <a:ea typeface="Open Sans"/>
                  <a:cs typeface="Open Sans"/>
                  <a:sym typeface="Open Sans"/>
                </a:rPr>
                <a:t>código </a:t>
              </a:r>
              <a:r>
                <a:rPr lang="es-419" sz="2000" b="0" i="0" u="none" strike="noStrike" cap="none" dirty="0">
                  <a:solidFill>
                    <a:srgbClr val="3F3F3F"/>
                  </a:solidFill>
                  <a:latin typeface="Open Sans"/>
                  <a:ea typeface="Open Sans"/>
                  <a:cs typeface="Open Sans"/>
                  <a:sym typeface="Open Sans"/>
                </a:rPr>
                <a:t>de usuario y la contraseña que utiliza? (país/código de usuario)</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¿Utiliza su institución acceso basado en dirección IP al programa Research4Life? (si es aplicable)</a:t>
              </a:r>
            </a:p>
            <a:p>
              <a:pPr marL="457200" marR="0" lvl="0" indent="-336550" algn="l" rtl="0">
                <a:lnSpc>
                  <a:spcPct val="90000"/>
                </a:lnSpc>
                <a:spcBef>
                  <a:spcPts val="0"/>
                </a:spcBef>
                <a:spcAft>
                  <a:spcPts val="0"/>
                </a:spcAft>
                <a:buClr>
                  <a:srgbClr val="000000"/>
                </a:buClr>
                <a:buSzPts val="1700"/>
                <a:buFont typeface="Open Sans"/>
                <a:buChar char="●"/>
              </a:pPr>
              <a:r>
                <a:rPr lang="es-419" sz="2000" dirty="0">
                  <a:solidFill>
                    <a:srgbClr val="3F3F3F"/>
                  </a:solidFill>
                  <a:latin typeface="Open Sans"/>
                  <a:ea typeface="Open Sans"/>
                  <a:cs typeface="Open Sans"/>
                  <a:sym typeface="Open Sans"/>
                </a:rPr>
                <a:t>Qué navegador utiliza y versión (Chrome, Edge, Firefox, Safari, etc.)</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¿Puede iniciar sesión o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recib</a:t>
              </a:r>
              <a:r>
                <a:rPr lang="es-419"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s-419" sz="2000" b="0" i="0" u="none" strike="noStrike" cap="none" dirty="0">
                  <a:solidFill>
                    <a:srgbClr val="3F3F3F"/>
                  </a:solidFill>
                  <a:latin typeface="Open Sans"/>
                  <a:ea typeface="Open Sans"/>
                  <a:cs typeface="Open Sans"/>
                  <a:sym typeface="Open Sans"/>
                </a:rPr>
                <a:t>un mensaje de "Error al autenticarse"?</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¿Tiene problemas para acceder a todo el contenido o sólo a una revista o libro específico?</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Si tiene problemas para acceder a un título específico, </a:t>
              </a:r>
              <a:r>
                <a:rPr lang="es-419" sz="2000" dirty="0">
                  <a:solidFill>
                    <a:srgbClr val="3F3F3F"/>
                  </a:solidFill>
                  <a:latin typeface="Open Sans"/>
                  <a:ea typeface="Open Sans"/>
                  <a:cs typeface="Open Sans"/>
                  <a:sym typeface="Open Sans"/>
                </a:rPr>
                <a:t>enviar </a:t>
              </a:r>
              <a:r>
                <a:rPr lang="es-419" sz="2000" b="0" i="0" u="none" strike="noStrike" cap="none" dirty="0">
                  <a:solidFill>
                    <a:srgbClr val="3F3F3F"/>
                  </a:solidFill>
                  <a:latin typeface="Open Sans"/>
                  <a:ea typeface="Open Sans"/>
                  <a:cs typeface="Open Sans"/>
                  <a:sym typeface="Open Sans"/>
                </a:rPr>
                <a:t>el nombre de la revista o libro,</a:t>
              </a:r>
              <a:r>
                <a:rPr lang="es-419" sz="2000" dirty="0">
                  <a:solidFill>
                    <a:srgbClr val="3F3F3F"/>
                  </a:solidFill>
                  <a:latin typeface="Open Sans"/>
                  <a:ea typeface="Open Sans"/>
                  <a:cs typeface="Open Sans"/>
                  <a:sym typeface="Open Sans"/>
                </a:rPr>
                <a:t> i</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ncluyendo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una captura de pantalla (incluyendo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la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URL) del error que se está experimentando.</a:t>
              </a:r>
              <a:endParaRPr sz="20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dirty="0">
                <a:solidFill>
                  <a:srgbClr val="586F7C"/>
                </a:solidFill>
                <a:latin typeface="Open Sans"/>
                <a:ea typeface="Open Sans"/>
                <a:cs typeface="Open Sans"/>
                <a:sym typeface="Open Sans"/>
              </a:rPr>
              <a:t>Bibliografía</a:t>
            </a:r>
            <a:endParaRPr dirty="0">
              <a:solidFill>
                <a:srgbClr val="586F7C"/>
              </a:solidFill>
              <a:latin typeface="Open Sans"/>
              <a:ea typeface="Open Sans"/>
              <a:cs typeface="Open Sans"/>
              <a:sym typeface="Open Sans"/>
            </a:endParaRPr>
          </a:p>
        </p:txBody>
      </p:sp>
      <p:sp>
        <p:nvSpPr>
          <p:cNvPr id="303" name="Google Shape;303;p23"/>
          <p:cNvSpPr txBox="1">
            <a:spLocks noGrp="1"/>
          </p:cNvSpPr>
          <p:nvPr>
            <p:ph type="body" idx="1"/>
          </p:nvPr>
        </p:nvSpPr>
        <p:spPr>
          <a:xfrm>
            <a:off x="267625" y="2136150"/>
            <a:ext cx="11464500" cy="3952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2020a. Eligibility for access to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l</a:t>
            </a:r>
            <a:r>
              <a:rPr lang="es-419" sz="2000">
                <a:solidFill>
                  <a:srgbClr val="000000"/>
                </a:solidFill>
                <a:latin typeface="Open Sans"/>
                <a:ea typeface="Open Sans"/>
                <a:cs typeface="Open Sans"/>
                <a:sym typeface="Open Sans"/>
              </a:rPr>
              <a:t>ínea</a:t>
            </a:r>
            <a:r>
              <a:rPr lang="es-419" sz="2000" b="0" i="0" u="none" strike="noStrike">
                <a:solidFill>
                  <a:srgbClr val="000000"/>
                </a:solidFill>
                <a:latin typeface="Open Sans"/>
                <a:ea typeface="Open Sans"/>
                <a:cs typeface="Open Sans"/>
                <a:sym typeface="Open Sans"/>
              </a:rPr>
              <a:t>]. [C</a:t>
            </a:r>
            <a:r>
              <a:rPr lang="es-419" sz="2000">
                <a:solidFill>
                  <a:srgbClr val="000000"/>
                </a:solidFill>
                <a:latin typeface="Open Sans"/>
                <a:ea typeface="Open Sans"/>
                <a:cs typeface="Open Sans"/>
                <a:sym typeface="Open Sans"/>
              </a:rPr>
              <a:t>onsultado el</a:t>
            </a:r>
            <a:r>
              <a:rPr lang="es-419" sz="2000" b="0" i="0" u="none" strike="noStrike">
                <a:solidFill>
                  <a:srgbClr val="000000"/>
                </a:solidFill>
                <a:latin typeface="Open Sans"/>
                <a:ea typeface="Open Sans"/>
                <a:cs typeface="Open Sans"/>
                <a:sym typeface="Open Sans"/>
              </a:rPr>
              <a:t> 1 </a:t>
            </a:r>
            <a:r>
              <a:rPr lang="es-419" sz="2000">
                <a:solidFill>
                  <a:srgbClr val="000000"/>
                </a:solidFill>
                <a:latin typeface="Open Sans"/>
                <a:ea typeface="Open Sans"/>
                <a:cs typeface="Open Sans"/>
                <a:sym typeface="Open Sans"/>
              </a:rPr>
              <a:t>de octubre de</a:t>
            </a:r>
            <a:r>
              <a:rPr lang="es-419" sz="2000" b="0" i="0" u="none" strike="noStrike">
                <a:solidFill>
                  <a:srgbClr val="000000"/>
                </a:solidFill>
                <a:latin typeface="Open Sans"/>
                <a:ea typeface="Open Sans"/>
                <a:cs typeface="Open Sans"/>
                <a:sym typeface="Open Sans"/>
              </a:rPr>
              <a:t> 2020]. </a:t>
            </a:r>
            <a:r>
              <a:rPr lang="es-419" sz="2000" b="0" i="0" u="sng" strike="noStrik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https://www.research4life.org/access/eligibility/</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2020b. Eligibility criteria.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l</a:t>
            </a:r>
            <a:r>
              <a:rPr lang="es-419" sz="2000">
                <a:solidFill>
                  <a:srgbClr val="000000"/>
                </a:solidFill>
                <a:latin typeface="Open Sans"/>
                <a:ea typeface="Open Sans"/>
                <a:cs typeface="Open Sans"/>
                <a:sym typeface="Open Sans"/>
              </a:rPr>
              <a:t>í</a:t>
            </a:r>
            <a:r>
              <a:rPr lang="es-419" sz="2000" b="0" i="0" u="none" strike="noStrike">
                <a:solidFill>
                  <a:srgbClr val="000000"/>
                </a:solidFill>
                <a:latin typeface="Open Sans"/>
                <a:ea typeface="Open Sans"/>
                <a:cs typeface="Open Sans"/>
                <a:sym typeface="Open Sans"/>
              </a:rPr>
              <a:t>nea].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https://www.research4life.org/access/criteria/</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 How to register.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en línea</a:t>
            </a:r>
            <a:r>
              <a:rPr lang="es-419" sz="2000" b="0" i="0" u="none" strike="noStrike">
                <a:solidFill>
                  <a:srgbClr val="000000"/>
                </a:solidFill>
                <a:latin typeface="Open Sans"/>
                <a:ea typeface="Open Sans"/>
                <a:cs typeface="Open Sans"/>
                <a:sym typeface="Open Sans"/>
              </a:rPr>
              <a:t>].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https://www.research4life.org/access/how-to-register/</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2020d. Research4Life Registration Form [</a:t>
            </a:r>
            <a:r>
              <a:rPr lang="es-419" sz="2000">
                <a:solidFill>
                  <a:schemeClr val="dk1"/>
                </a:solidFill>
                <a:latin typeface="Open Sans"/>
                <a:ea typeface="Open Sans"/>
                <a:cs typeface="Open Sans"/>
                <a:sym typeface="Open Sans"/>
              </a:rPr>
              <a:t>en línea</a:t>
            </a:r>
            <a:r>
              <a:rPr lang="es-419" sz="2000" b="0" i="0" u="none" strike="noStrike">
                <a:solidFill>
                  <a:srgbClr val="000000"/>
                </a:solidFill>
                <a:latin typeface="Open Sans"/>
                <a:ea typeface="Open Sans"/>
                <a:cs typeface="Open Sans"/>
                <a:sym typeface="Open Sans"/>
              </a:rPr>
              <a:t>].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https://registration.research4life.org/register/default.aspx</a:t>
            </a:r>
            <a:r>
              <a:rPr lang="es-419" sz="2000" b="0" i="0" u="none" strike="noStrike">
                <a:solidFill>
                  <a:srgbClr val="000000"/>
                </a:solidFill>
                <a:latin typeface="Open Sans"/>
                <a:ea typeface="Open Sans"/>
                <a:cs typeface="Open Sans"/>
                <a:sym typeface="Open Sans"/>
              </a:rPr>
              <a:t> </a:t>
            </a:r>
            <a:endParaRPr sz="2000" b="0">
              <a:latin typeface="Open Sans"/>
              <a:ea typeface="Open Sans"/>
              <a:cs typeface="Open Sans"/>
              <a:sym typeface="Open Sans"/>
            </a:endParaRPr>
          </a:p>
          <a:p>
            <a:pPr marL="457200" lvl="0" indent="-381000" algn="l" rtl="0">
              <a:lnSpc>
                <a:spcPct val="90000"/>
              </a:lnSpc>
              <a:spcBef>
                <a:spcPts val="1600"/>
              </a:spcBef>
              <a:spcAft>
                <a:spcPts val="0"/>
              </a:spcAft>
              <a:buClr>
                <a:schemeClr val="lt1"/>
              </a:buClr>
              <a:buSzPts val="2400"/>
              <a:buChar char="●"/>
            </a:pPr>
            <a:r>
              <a:rPr lang="es-419" sz="2000" b="0" i="0" u="none" strike="noStrike">
                <a:solidFill>
                  <a:srgbClr val="000000"/>
                </a:solidFill>
                <a:latin typeface="Open Sans"/>
                <a:ea typeface="Open Sans"/>
                <a:cs typeface="Open Sans"/>
                <a:sym typeface="Open Sans"/>
              </a:rPr>
              <a:t>Research4Life. 2020e. Research4Life Academic Institutions.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https://www.research4life.org/wp-content/uploads/2019/06/Research4Life-Academic-Institutions.pdf</a:t>
            </a:r>
            <a:r>
              <a:rPr lang="es-419" sz="2000" b="0" i="0" u="none" strike="noStrike">
                <a:solidFill>
                  <a:srgbClr val="000000"/>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623392" y="4797152"/>
            <a:ext cx="11235287" cy="11521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None/>
            </a:pPr>
            <a:r>
              <a:rPr lang="es-ES" sz="3700" b="1" dirty="0">
                <a:solidFill>
                  <a:schemeClr val="dk2"/>
                </a:solidFill>
                <a:latin typeface="Open Sans"/>
                <a:ea typeface="Open Sans"/>
                <a:cs typeface="Open Sans"/>
                <a:sym typeface="Open Sans"/>
              </a:rPr>
              <a:t>Research4Life y la colaboración con DOAJ</a:t>
            </a:r>
            <a:endParaRPr lang="es-ES" dirty="0"/>
          </a:p>
        </p:txBody>
      </p:sp>
      <p:pic>
        <p:nvPicPr>
          <p:cNvPr id="98" name="Google Shape;98;p1" descr="A close up of colourful chameleon"/>
          <p:cNvPicPr preferRelativeResize="0"/>
          <p:nvPr/>
        </p:nvPicPr>
        <p:blipFill rotWithShape="1">
          <a:blip r:embed="rId3">
            <a:alphaModFix/>
          </a:blip>
          <a:srcRect l="1" t="19582" r="-813" b="23750"/>
          <a:stretch/>
        </p:blipFill>
        <p:spPr>
          <a:xfrm>
            <a:off x="-1" y="0"/>
            <a:ext cx="12315825" cy="4343400"/>
          </a:xfrm>
          <a:prstGeom prst="rect">
            <a:avLst/>
          </a:prstGeom>
          <a:noFill/>
          <a:ln>
            <a:noFill/>
          </a:ln>
        </p:spPr>
      </p:pic>
    </p:spTree>
    <p:extLst>
      <p:ext uri="{BB962C8B-B14F-4D97-AF65-F5344CB8AC3E}">
        <p14:creationId xmlns:p14="http://schemas.microsoft.com/office/powerpoint/2010/main" val="66306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731520" y="153289"/>
            <a:ext cx="9144000" cy="11567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600" dirty="0" err="1"/>
              <a:t>Estrategia</a:t>
            </a:r>
            <a:r>
              <a:rPr lang="en-US" sz="3600" dirty="0"/>
              <a:t> actual de Research4Life</a:t>
            </a:r>
            <a:endParaRPr sz="3600" dirty="0"/>
          </a:p>
        </p:txBody>
      </p:sp>
      <p:sp>
        <p:nvSpPr>
          <p:cNvPr id="2" name="CuadroTexto 1">
            <a:extLst>
              <a:ext uri="{FF2B5EF4-FFF2-40B4-BE49-F238E27FC236}">
                <a16:creationId xmlns:a16="http://schemas.microsoft.com/office/drawing/2014/main" id="{176646E1-4A54-4570-943A-8335E4031414}"/>
              </a:ext>
            </a:extLst>
          </p:cNvPr>
          <p:cNvSpPr txBox="1"/>
          <p:nvPr/>
        </p:nvSpPr>
        <p:spPr>
          <a:xfrm>
            <a:off x="134484" y="1761835"/>
            <a:ext cx="11434123" cy="4154984"/>
          </a:xfrm>
          <a:prstGeom prst="rect">
            <a:avLst/>
          </a:prstGeom>
          <a:noFill/>
        </p:spPr>
        <p:txBody>
          <a:bodyPr wrap="square" rtlCol="0">
            <a:spAutoFit/>
          </a:bodyPr>
          <a:lstStyle/>
          <a:p>
            <a:pPr lvl="0">
              <a:buSzPts val="1400"/>
            </a:pPr>
            <a:r>
              <a:rPr lang="es-MX" sz="2400" b="1" dirty="0">
                <a:latin typeface="Open Sans" panose="020B0604020202020204" charset="0"/>
                <a:ea typeface="Open Sans" panose="020B0604020202020204" charset="0"/>
                <a:cs typeface="Open Sans" panose="020B0604020202020204" charset="0"/>
              </a:rPr>
              <a:t>Más allá de la donación</a:t>
            </a:r>
            <a:r>
              <a:rPr lang="es-MX" sz="2400" dirty="0">
                <a:latin typeface="Open Sans" panose="020B0604020202020204" charset="0"/>
                <a:ea typeface="Open Sans" panose="020B0604020202020204" charset="0"/>
                <a:cs typeface="Open Sans" panose="020B0604020202020204" charset="0"/>
              </a:rPr>
              <a:t>: Pasar de la donación de contenidos a la promoción del compromiso recíproco, fomentando un intercambio académico rico y diverso.</a:t>
            </a:r>
          </a:p>
          <a:p>
            <a:pPr lvl="0">
              <a:buSzPts val="1400"/>
            </a:pPr>
            <a:endParaRPr lang="es-MX" sz="2400" dirty="0">
              <a:latin typeface="Open Sans" panose="020B0604020202020204" charset="0"/>
              <a:ea typeface="Open Sans" panose="020B0604020202020204" charset="0"/>
              <a:cs typeface="Open Sans" panose="020B0604020202020204" charset="0"/>
            </a:endParaRPr>
          </a:p>
          <a:p>
            <a:pPr lvl="0">
              <a:buSzPts val="1400"/>
            </a:pPr>
            <a:r>
              <a:rPr lang="es-MX" sz="2400" b="1" dirty="0">
                <a:latin typeface="Open Sans" panose="020B0604020202020204" charset="0"/>
                <a:ea typeface="Open Sans" panose="020B0604020202020204" charset="0"/>
                <a:cs typeface="Open Sans" panose="020B0604020202020204" charset="0"/>
              </a:rPr>
              <a:t>Participación global</a:t>
            </a:r>
            <a:r>
              <a:rPr lang="es-MX" sz="2400" dirty="0">
                <a:latin typeface="Open Sans" panose="020B0604020202020204" charset="0"/>
                <a:ea typeface="Open Sans" panose="020B0604020202020204" charset="0"/>
                <a:cs typeface="Open Sans" panose="020B0604020202020204" charset="0"/>
              </a:rPr>
              <a:t>: El objetivo es elevar significativamente las voces y la presencia de investigadores de países de ingresos bajos y medios al diálogo mundial sobre investigación.</a:t>
            </a:r>
          </a:p>
          <a:p>
            <a:pPr lvl="0">
              <a:buSzPts val="1400"/>
            </a:pPr>
            <a:endParaRPr lang="es-MX" sz="2400" dirty="0">
              <a:latin typeface="Open Sans" panose="020B0604020202020204" charset="0"/>
              <a:ea typeface="Open Sans" panose="020B0604020202020204" charset="0"/>
              <a:cs typeface="Open Sans" panose="020B0604020202020204" charset="0"/>
            </a:endParaRPr>
          </a:p>
          <a:p>
            <a:pPr lvl="0">
              <a:buSzPts val="1400"/>
            </a:pPr>
            <a:r>
              <a:rPr lang="es-MX" sz="2400" b="1" dirty="0">
                <a:latin typeface="Open Sans" panose="020B0604020202020204" charset="0"/>
                <a:ea typeface="Open Sans" panose="020B0604020202020204" charset="0"/>
                <a:cs typeface="Open Sans" panose="020B0604020202020204" charset="0"/>
              </a:rPr>
              <a:t>Empoderamiento local</a:t>
            </a:r>
            <a:r>
              <a:rPr lang="es-MX" sz="2400" dirty="0">
                <a:latin typeface="Open Sans" panose="020B0604020202020204" charset="0"/>
                <a:ea typeface="Open Sans" panose="020B0604020202020204" charset="0"/>
                <a:cs typeface="Open Sans" panose="020B0604020202020204" charset="0"/>
              </a:rPr>
              <a:t>: Dedicado a fortalecer las redes de investigación locales y mejorar su papel en la promoción del desarrollo sostenible.</a:t>
            </a:r>
          </a:p>
          <a:p>
            <a:endParaRPr lang="es-PE" sz="24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body" idx="1"/>
          </p:nvPr>
        </p:nvSpPr>
        <p:spPr>
          <a:xfrm>
            <a:off x="623392" y="1484784"/>
            <a:ext cx="10515600" cy="4446305"/>
          </a:xfrm>
          <a:prstGeom prst="rect">
            <a:avLst/>
          </a:prstGeom>
          <a:noFill/>
          <a:ln>
            <a:noFill/>
          </a:ln>
        </p:spPr>
        <p:txBody>
          <a:bodyPr spcFirstLastPara="1" wrap="square" lIns="91425" tIns="45700" rIns="91425" bIns="45700" anchor="t" anchorCtr="0">
            <a:spAutoFit/>
          </a:bodyPr>
          <a:lstStyle/>
          <a:p>
            <a:pPr marL="457200" lvl="0" indent="-406400" algn="l" rtl="0">
              <a:lnSpc>
                <a:spcPct val="90000"/>
              </a:lnSpc>
              <a:spcBef>
                <a:spcPts val="1000"/>
              </a:spcBef>
              <a:spcAft>
                <a:spcPts val="0"/>
              </a:spcAft>
              <a:buSzPts val="2800"/>
              <a:buFont typeface="Arial"/>
              <a:buChar char="•"/>
            </a:pPr>
            <a:r>
              <a:rPr lang="es-PE" sz="2400" b="0" i="0" u="none" strike="noStrike" dirty="0">
                <a:solidFill>
                  <a:srgbClr val="121512"/>
                </a:solidFill>
                <a:latin typeface="Open Sans" panose="020B0604020202020204" charset="0"/>
                <a:ea typeface="Open Sans" panose="020B0604020202020204" charset="0"/>
                <a:cs typeface="Open Sans" panose="020B0604020202020204" charset="0"/>
                <a:sym typeface="Arial"/>
              </a:rPr>
              <a:t>Research4Life promociona que las editoriales comprometidas con la disponibilidad de sus recursos seleccionados a través de </a:t>
            </a:r>
            <a:r>
              <a:rPr lang="es-PE" sz="2400" dirty="0">
                <a:solidFill>
                  <a:srgbClr val="121512"/>
                </a:solidFill>
                <a:latin typeface="Open Sans" panose="020B0604020202020204" charset="0"/>
                <a:ea typeface="Open Sans" panose="020B0604020202020204" charset="0"/>
                <a:cs typeface="Open Sans" panose="020B0604020202020204" charset="0"/>
                <a:sym typeface="Arial"/>
              </a:rPr>
              <a:t>esta iniciativa</a:t>
            </a:r>
            <a:endParaRPr lang="es-PE" sz="2400" b="0" i="0" u="none" strike="noStrike" dirty="0">
              <a:solidFill>
                <a:srgbClr val="121512"/>
              </a:solidFill>
              <a:latin typeface="Open Sans" panose="020B0604020202020204" charset="0"/>
              <a:ea typeface="Open Sans" panose="020B0604020202020204" charset="0"/>
              <a:cs typeface="Open Sans" panose="020B0604020202020204" charset="0"/>
              <a:sym typeface="Arial"/>
            </a:endParaRPr>
          </a:p>
          <a:p>
            <a:pPr marL="457200" lvl="0" indent="-406400" algn="l" rtl="0">
              <a:lnSpc>
                <a:spcPct val="115000"/>
              </a:lnSpc>
              <a:spcBef>
                <a:spcPts val="0"/>
              </a:spcBef>
              <a:spcAft>
                <a:spcPts val="0"/>
              </a:spcAft>
              <a:buClr>
                <a:srgbClr val="121512"/>
              </a:buClr>
              <a:buSzPts val="2800"/>
              <a:buChar char="•"/>
            </a:pPr>
            <a:r>
              <a:rPr lang="es-PE" sz="2400" dirty="0">
                <a:solidFill>
                  <a:srgbClr val="121512"/>
                </a:solidFill>
                <a:latin typeface="Open Sans" panose="020B0604020202020204" charset="0"/>
                <a:ea typeface="Open Sans" panose="020B0604020202020204" charset="0"/>
                <a:cs typeface="Open Sans" panose="020B0604020202020204" charset="0"/>
                <a:sym typeface="Arial"/>
              </a:rPr>
              <a:t>Inclusión de DOAJ y DOAB en las búsquedas</a:t>
            </a:r>
          </a:p>
          <a:p>
            <a:pPr marL="457200" lvl="0" indent="-406400" algn="l" rtl="0">
              <a:lnSpc>
                <a:spcPct val="115000"/>
              </a:lnSpc>
              <a:spcBef>
                <a:spcPts val="0"/>
              </a:spcBef>
              <a:spcAft>
                <a:spcPts val="0"/>
              </a:spcAft>
              <a:buClr>
                <a:srgbClr val="121512"/>
              </a:buClr>
              <a:buSzPts val="2800"/>
              <a:buChar char="•"/>
            </a:pPr>
            <a:r>
              <a:rPr lang="es-PE" sz="2400" dirty="0">
                <a:solidFill>
                  <a:srgbClr val="121512"/>
                </a:solidFill>
                <a:latin typeface="Open Sans" panose="020B0604020202020204" charset="0"/>
                <a:ea typeface="Open Sans" panose="020B0604020202020204" charset="0"/>
                <a:cs typeface="Open Sans" panose="020B0604020202020204" charset="0"/>
                <a:sym typeface="Arial"/>
              </a:rPr>
              <a:t>Mejorar las prácticas de dispensa y descuento en publicaciones OA</a:t>
            </a:r>
          </a:p>
          <a:p>
            <a:pPr marL="457200" lvl="0" indent="-406400" algn="l" rtl="0">
              <a:lnSpc>
                <a:spcPct val="90000"/>
              </a:lnSpc>
              <a:spcBef>
                <a:spcPts val="1000"/>
              </a:spcBef>
              <a:spcAft>
                <a:spcPts val="0"/>
              </a:spcAft>
              <a:buSzPts val="2800"/>
              <a:buFont typeface="Arial"/>
              <a:buChar char="•"/>
            </a:pPr>
            <a:r>
              <a:rPr lang="es-PE" sz="2400" b="0" i="0" u="none" strike="noStrike" dirty="0">
                <a:solidFill>
                  <a:srgbClr val="121512"/>
                </a:solidFill>
                <a:latin typeface="Open Sans" panose="020B0604020202020204" charset="0"/>
                <a:ea typeface="Open Sans" panose="020B0604020202020204" charset="0"/>
                <a:cs typeface="Open Sans" panose="020B0604020202020204" charset="0"/>
                <a:sym typeface="Arial"/>
              </a:rPr>
              <a:t>Destacar estadísticas importantes para ilustrar el impacto y la eficacia del programa</a:t>
            </a:r>
            <a:endParaRPr lang="es-PE" sz="2400" dirty="0">
              <a:solidFill>
                <a:srgbClr val="121512"/>
              </a:solidFill>
              <a:latin typeface="Open Sans" panose="020B0604020202020204" charset="0"/>
              <a:ea typeface="Open Sans" panose="020B0604020202020204" charset="0"/>
              <a:cs typeface="Open Sans" panose="020B0604020202020204" charset="0"/>
              <a:sym typeface="Arial"/>
            </a:endParaRPr>
          </a:p>
          <a:p>
            <a:pPr marL="457200" lvl="0" indent="-406400" algn="l" rtl="0">
              <a:lnSpc>
                <a:spcPct val="90000"/>
              </a:lnSpc>
              <a:spcBef>
                <a:spcPts val="1000"/>
              </a:spcBef>
              <a:spcAft>
                <a:spcPts val="0"/>
              </a:spcAft>
              <a:buSzPts val="2800"/>
              <a:buFont typeface="Arial"/>
              <a:buChar char="•"/>
            </a:pPr>
            <a:r>
              <a:rPr lang="es-PE" sz="2400" dirty="0">
                <a:solidFill>
                  <a:srgbClr val="121512"/>
                </a:solidFill>
                <a:latin typeface="Open Sans" panose="020B0604020202020204" charset="0"/>
                <a:ea typeface="Open Sans" panose="020B0604020202020204" charset="0"/>
                <a:cs typeface="Open Sans" panose="020B0604020202020204" charset="0"/>
                <a:sym typeface="Arial"/>
              </a:rPr>
              <a:t>Reducir las barreras de acceso a través de la configuración vía IP</a:t>
            </a:r>
          </a:p>
          <a:p>
            <a:pPr marL="457200" lvl="0" indent="-406400" algn="l" rtl="0">
              <a:lnSpc>
                <a:spcPct val="90000"/>
              </a:lnSpc>
              <a:spcBef>
                <a:spcPts val="1000"/>
              </a:spcBef>
              <a:spcAft>
                <a:spcPts val="0"/>
              </a:spcAft>
              <a:buSzPts val="2800"/>
              <a:buFont typeface="Arial"/>
              <a:buChar char="•"/>
            </a:pPr>
            <a:r>
              <a:rPr lang="es-PE" sz="2400" b="0" i="0" u="none" strike="noStrike" dirty="0">
                <a:solidFill>
                  <a:srgbClr val="121512"/>
                </a:solidFill>
                <a:latin typeface="Open Sans" panose="020B0604020202020204" charset="0"/>
                <a:ea typeface="Open Sans" panose="020B0604020202020204" charset="0"/>
                <a:cs typeface="Open Sans" panose="020B0604020202020204" charset="0"/>
                <a:sym typeface="Arial"/>
              </a:rPr>
              <a:t>Promover la participación de investigadores de países de ingresos bajos y medios en las comunidades de investigación.</a:t>
            </a:r>
            <a:br>
              <a:rPr lang="es-PE" sz="2400" dirty="0">
                <a:latin typeface="Open Sans" panose="020B0604020202020204" charset="0"/>
                <a:ea typeface="Open Sans" panose="020B0604020202020204" charset="0"/>
                <a:cs typeface="Open Sans" panose="020B0604020202020204" charset="0"/>
              </a:rPr>
            </a:br>
            <a:endParaRPr lang="es-PE" sz="2400" dirty="0">
              <a:latin typeface="Open Sans" panose="020B0604020202020204" charset="0"/>
              <a:ea typeface="Open Sans" panose="020B0604020202020204" charset="0"/>
              <a:cs typeface="Open Sans" panose="020B0604020202020204" charset="0"/>
            </a:endParaRPr>
          </a:p>
        </p:txBody>
      </p:sp>
      <p:sp>
        <p:nvSpPr>
          <p:cNvPr id="164" name="Google Shape;164;p6"/>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Open Sans"/>
              <a:buNone/>
            </a:pPr>
            <a:r>
              <a:rPr lang="es-PE" dirty="0"/>
              <a:t>Promoción del Acceso Abierto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s-ES" dirty="0">
                <a:solidFill>
                  <a:schemeClr val="tx1"/>
                </a:solidFill>
              </a:rPr>
              <a:t>Research4Life y DOAJ</a:t>
            </a:r>
          </a:p>
        </p:txBody>
      </p:sp>
      <p:sp>
        <p:nvSpPr>
          <p:cNvPr id="104" name="Google Shape;104;p10"/>
          <p:cNvSpPr txBox="1">
            <a:spLocks noGrp="1"/>
          </p:cNvSpPr>
          <p:nvPr>
            <p:ph type="body" idx="1"/>
          </p:nvPr>
        </p:nvSpPr>
        <p:spPr>
          <a:xfrm>
            <a:off x="695400" y="1741958"/>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s-ES" dirty="0"/>
              <a:t>Desde 2015, el contenido de DOAJ (Directorio de Revistas de Acceso Abierto) se ha agregado a la base de datos de revistas de Research4Life.</a:t>
            </a:r>
          </a:p>
          <a:p>
            <a:pPr marL="457200" lvl="0" indent="-342900" algn="l" rtl="0">
              <a:lnSpc>
                <a:spcPct val="90000"/>
              </a:lnSpc>
              <a:spcBef>
                <a:spcPts val="1000"/>
              </a:spcBef>
              <a:spcAft>
                <a:spcPts val="0"/>
              </a:spcAft>
              <a:buClr>
                <a:schemeClr val="dk1"/>
              </a:buClr>
              <a:buSzPts val="1800"/>
              <a:buChar char="•"/>
            </a:pPr>
            <a:r>
              <a:rPr lang="es-ES" dirty="0"/>
              <a:t>Al ser editoriales de acceso abierto, el material DOAJ se encuentra disponible para los usuarios Research4Life en 125 países, que son más de 11,800 instituciones inscritas.</a:t>
            </a:r>
          </a:p>
          <a:p>
            <a:pPr marL="457200" lvl="0" indent="-342900" algn="l" rtl="0">
              <a:lnSpc>
                <a:spcPct val="90000"/>
              </a:lnSpc>
              <a:spcBef>
                <a:spcPts val="1000"/>
              </a:spcBef>
              <a:spcAft>
                <a:spcPts val="0"/>
              </a:spcAft>
              <a:buClr>
                <a:schemeClr val="dk1"/>
              </a:buClr>
              <a:buSzPts val="1800"/>
              <a:buChar char="•"/>
            </a:pPr>
            <a:r>
              <a:rPr lang="es-ES" dirty="0"/>
              <a:t>Cuando los editores solicitan que se agreguen sus títulos a Research4Life, se les redirige a DOAJ.</a:t>
            </a:r>
          </a:p>
          <a:p>
            <a:pPr marL="457200" lvl="0" indent="-342900" algn="l" rtl="0">
              <a:lnSpc>
                <a:spcPct val="90000"/>
              </a:lnSpc>
              <a:spcBef>
                <a:spcPts val="1000"/>
              </a:spcBef>
              <a:spcAft>
                <a:spcPts val="0"/>
              </a:spcAft>
              <a:buClr>
                <a:schemeClr val="dk1"/>
              </a:buClr>
              <a:buSzPts val="1800"/>
              <a:buChar char="•"/>
            </a:pPr>
            <a:r>
              <a:rPr lang="es-ES" dirty="0"/>
              <a:t>El proceso de aceptación de DOAJ garantiza un nivel de control de calidad y acceso electrónico a revistas del sur global.</a:t>
            </a:r>
          </a:p>
          <a:p>
            <a:pPr marL="457200" lvl="0" indent="-342900" algn="l" rtl="0">
              <a:lnSpc>
                <a:spcPct val="90000"/>
              </a:lnSpc>
              <a:spcBef>
                <a:spcPts val="1000"/>
              </a:spcBef>
              <a:spcAft>
                <a:spcPts val="0"/>
              </a:spcAft>
              <a:buClr>
                <a:schemeClr val="dk1"/>
              </a:buClr>
              <a:buSzPts val="1800"/>
              <a:buChar char="•"/>
            </a:pPr>
            <a:r>
              <a:rPr lang="es-ES" dirty="0"/>
              <a:t>Actualmente (julio 2024) hay más de 21,000 títulos de revistas DOAJ en Research4Life. Es el 11% de la colección de revistas.</a:t>
            </a:r>
          </a:p>
          <a:p>
            <a:pPr marL="457200" lvl="0" indent="-342900" algn="l" rtl="0">
              <a:lnSpc>
                <a:spcPct val="90000"/>
              </a:lnSpc>
              <a:spcBef>
                <a:spcPts val="1000"/>
              </a:spcBef>
              <a:spcAft>
                <a:spcPts val="0"/>
              </a:spcAft>
              <a:buClr>
                <a:schemeClr val="dk1"/>
              </a:buClr>
              <a:buSzPts val="1800"/>
              <a:buChar char="•"/>
            </a:pPr>
            <a:endParaRPr lang="es-ES" dirty="0"/>
          </a:p>
          <a:p>
            <a:pPr marL="457200" lvl="0" indent="-228600" algn="l" rtl="0">
              <a:lnSpc>
                <a:spcPct val="90000"/>
              </a:lnSpc>
              <a:spcBef>
                <a:spcPts val="1000"/>
              </a:spcBef>
              <a:spcAft>
                <a:spcPts val="0"/>
              </a:spcAft>
              <a:buClr>
                <a:schemeClr val="dk1"/>
              </a:buClr>
              <a:buSzPts val="1800"/>
              <a:buNone/>
            </a:pPr>
            <a:endParaRPr lang="es-ES" dirty="0"/>
          </a:p>
        </p:txBody>
      </p:sp>
    </p:spTree>
    <p:extLst>
      <p:ext uri="{BB962C8B-B14F-4D97-AF65-F5344CB8AC3E}">
        <p14:creationId xmlns:p14="http://schemas.microsoft.com/office/powerpoint/2010/main" val="626481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7aa275b692_0_732"/>
          <p:cNvSpPr txBox="1">
            <a:spLocks noGrp="1"/>
          </p:cNvSpPr>
          <p:nvPr>
            <p:ph type="title"/>
          </p:nvPr>
        </p:nvSpPr>
        <p:spPr>
          <a:xfrm>
            <a:off x="970400" y="2005533"/>
            <a:ext cx="10251200" cy="1665733"/>
          </a:xfrm>
          <a:prstGeom prst="rect">
            <a:avLst/>
          </a:prstGeom>
          <a:noFill/>
          <a:ln>
            <a:noFill/>
          </a:ln>
        </p:spPr>
        <p:txBody>
          <a:bodyPr spcFirstLastPara="1" wrap="square" lIns="101367" tIns="101367" rIns="101367" bIns="101367" anchor="t" anchorCtr="0">
            <a:noAutofit/>
          </a:bodyPr>
          <a:lstStyle/>
          <a:p>
            <a:pPr algn="l">
              <a:buSzPts val="5000"/>
            </a:pPr>
            <a:r>
              <a:rPr lang="en-GB" sz="4400" dirty="0">
                <a:latin typeface="Open Sans" panose="020B0604020202020204" charset="0"/>
                <a:ea typeface="Open Sans" panose="020B0604020202020204" charset="0"/>
                <a:cs typeface="Open Sans" panose="020B0604020202020204" charset="0"/>
              </a:rPr>
              <a:t>¿</a:t>
            </a:r>
            <a:r>
              <a:rPr lang="en-GB" sz="4400" dirty="0" err="1">
                <a:latin typeface="Open Sans" panose="020B0604020202020204" charset="0"/>
                <a:ea typeface="Open Sans" panose="020B0604020202020204" charset="0"/>
                <a:cs typeface="Open Sans" panose="020B0604020202020204" charset="0"/>
              </a:rPr>
              <a:t>Qué</a:t>
            </a:r>
            <a:r>
              <a:rPr lang="en-GB" sz="4400" dirty="0">
                <a:latin typeface="Open Sans" panose="020B0604020202020204" charset="0"/>
                <a:ea typeface="Open Sans" panose="020B0604020202020204" charset="0"/>
                <a:cs typeface="Open Sans" panose="020B0604020202020204" charset="0"/>
              </a:rPr>
              <a:t> es el DOAJ?</a:t>
            </a:r>
            <a:endParaRPr sz="4400" dirty="0">
              <a:latin typeface="Open Sans" panose="020B0604020202020204" charset="0"/>
              <a:ea typeface="Open Sans" panose="020B0604020202020204" charset="0"/>
              <a:cs typeface="Open Sans" panose="020B0604020202020204" charset="0"/>
            </a:endParaRPr>
          </a:p>
        </p:txBody>
      </p:sp>
      <p:sp>
        <p:nvSpPr>
          <p:cNvPr id="2" name="Rectángulo 1">
            <a:extLst>
              <a:ext uri="{FF2B5EF4-FFF2-40B4-BE49-F238E27FC236}">
                <a16:creationId xmlns:a16="http://schemas.microsoft.com/office/drawing/2014/main" id="{AD76262F-7084-4094-9EF2-EC920BC1B72F}"/>
              </a:ext>
            </a:extLst>
          </p:cNvPr>
          <p:cNvSpPr/>
          <p:nvPr/>
        </p:nvSpPr>
        <p:spPr>
          <a:xfrm>
            <a:off x="8112224" y="4852467"/>
            <a:ext cx="3744416" cy="1200329"/>
          </a:xfrm>
          <a:prstGeom prst="rect">
            <a:avLst/>
          </a:prstGeom>
        </p:spPr>
        <p:txBody>
          <a:bodyPr wrap="square">
            <a:spAutoFit/>
          </a:bodyPr>
          <a:lstStyle/>
          <a:p>
            <a:pPr lvl="0">
              <a:buSzPts val="1300"/>
            </a:pPr>
            <a:r>
              <a:rPr lang="es-MX" sz="2400" dirty="0">
                <a:solidFill>
                  <a:schemeClr val="tx1"/>
                </a:solidFill>
                <a:latin typeface="Open Sans" panose="020B0604020202020204" charset="0"/>
                <a:ea typeface="Open Sans" panose="020B0604020202020204" charset="0"/>
                <a:cs typeface="Open Sans" panose="020B0604020202020204" charset="0"/>
              </a:rPr>
              <a:t>Ivonne Lujano</a:t>
            </a:r>
          </a:p>
          <a:p>
            <a:pPr lvl="0">
              <a:buSzPts val="1300"/>
            </a:pPr>
            <a:r>
              <a:rPr lang="es-MX" sz="2400" b="1" dirty="0">
                <a:solidFill>
                  <a:schemeClr val="tx1"/>
                </a:solidFill>
                <a:latin typeface="Open Sans" panose="020B0604020202020204" charset="0"/>
                <a:ea typeface="Open Sans" panose="020B0604020202020204" charset="0"/>
                <a:cs typeface="Open Sans" panose="020B0604020202020204" charset="0"/>
                <a:sym typeface="Inter Light"/>
              </a:rPr>
              <a:t>Embajadora DOAJ </a:t>
            </a:r>
          </a:p>
          <a:p>
            <a:pPr lvl="0">
              <a:buSzPts val="1300"/>
            </a:pPr>
            <a:r>
              <a:rPr lang="es-MX" sz="2400" dirty="0">
                <a:solidFill>
                  <a:schemeClr val="tx1"/>
                </a:solidFill>
                <a:latin typeface="Open Sans" panose="020B0604020202020204" charset="0"/>
                <a:ea typeface="Open Sans" panose="020B0604020202020204" charset="0"/>
                <a:cs typeface="Open Sans" panose="020B0604020202020204" charset="0"/>
              </a:rPr>
              <a:t>ivonne@doaj.org</a:t>
            </a:r>
            <a:endParaRPr lang="es-PE" sz="2400" dirty="0">
              <a:solidFill>
                <a:schemeClr val="tx1"/>
              </a:solidFill>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7aa275b692_0_139"/>
          <p:cNvSpPr txBox="1">
            <a:spLocks noGrp="1"/>
          </p:cNvSpPr>
          <p:nvPr>
            <p:ph type="title"/>
          </p:nvPr>
        </p:nvSpPr>
        <p:spPr>
          <a:xfrm>
            <a:off x="972600" y="1758200"/>
            <a:ext cx="10251200" cy="713600"/>
          </a:xfrm>
          <a:prstGeom prst="rect">
            <a:avLst/>
          </a:prstGeom>
          <a:noFill/>
          <a:ln>
            <a:noFill/>
          </a:ln>
        </p:spPr>
        <p:txBody>
          <a:bodyPr spcFirstLastPara="1" wrap="square" lIns="101367" tIns="101367" rIns="101367" bIns="101367" anchor="t" anchorCtr="0">
            <a:noAutofit/>
          </a:bodyPr>
          <a:lstStyle/>
          <a:p>
            <a:pPr>
              <a:buSzPts val="2200"/>
            </a:pPr>
            <a:r>
              <a:rPr lang="en-GB"/>
              <a:t>Sobre DOAJ - Directory of Open Access Journals</a:t>
            </a:r>
            <a:endParaRPr/>
          </a:p>
        </p:txBody>
      </p:sp>
      <p:sp>
        <p:nvSpPr>
          <p:cNvPr id="431" name="Google Shape;431;g27aa275b692_0_139"/>
          <p:cNvSpPr txBox="1"/>
          <p:nvPr/>
        </p:nvSpPr>
        <p:spPr>
          <a:xfrm>
            <a:off x="972433" y="2771833"/>
            <a:ext cx="5032400" cy="3014800"/>
          </a:xfrm>
          <a:prstGeom prst="rect">
            <a:avLst/>
          </a:prstGeom>
          <a:noFill/>
          <a:ln>
            <a:noFill/>
          </a:ln>
        </p:spPr>
        <p:txBody>
          <a:bodyPr spcFirstLastPara="1" wrap="square" lIns="101367" tIns="101367" rIns="101367" bIns="101367" anchor="t" anchorCtr="0">
            <a:noAutofit/>
          </a:bodyPr>
          <a:lstStyle/>
          <a:p>
            <a:pPr>
              <a:lnSpc>
                <a:spcPct val="150000"/>
              </a:lnSpc>
              <a:buSzPts val="1800"/>
            </a:pPr>
            <a:r>
              <a:rPr lang="en-GB" sz="2400" b="1">
                <a:solidFill>
                  <a:srgbClr val="282624"/>
                </a:solidFill>
                <a:latin typeface="Inter"/>
                <a:ea typeface="Inter"/>
                <a:cs typeface="Inter"/>
                <a:sym typeface="Inter"/>
              </a:rPr>
              <a:t>1</a:t>
            </a:r>
            <a:endParaRPr sz="2400" b="1">
              <a:solidFill>
                <a:srgbClr val="282624"/>
              </a:solidFill>
              <a:latin typeface="Inter"/>
              <a:ea typeface="Inter"/>
              <a:cs typeface="Inter"/>
              <a:sym typeface="Inter"/>
            </a:endParaRPr>
          </a:p>
          <a:p>
            <a:pPr>
              <a:lnSpc>
                <a:spcPct val="150000"/>
              </a:lnSpc>
              <a:buSzPts val="1800"/>
            </a:pPr>
            <a:r>
              <a:rPr lang="en-GB" sz="2400">
                <a:solidFill>
                  <a:srgbClr val="282624"/>
                </a:solidFill>
                <a:latin typeface="Inter Light"/>
                <a:ea typeface="Inter Light"/>
                <a:cs typeface="Inter Light"/>
                <a:sym typeface="Inter Light"/>
              </a:rPr>
              <a:t>Un índice único y extenso de diversas revistas de acceso abierto con revisión por pares.</a:t>
            </a:r>
            <a:endParaRPr sz="2400">
              <a:solidFill>
                <a:srgbClr val="282624"/>
              </a:solidFill>
              <a:latin typeface="Inter Light"/>
              <a:ea typeface="Inter Light"/>
              <a:cs typeface="Inter Light"/>
              <a:sym typeface="Inter Light"/>
            </a:endParaRPr>
          </a:p>
          <a:p>
            <a:pPr>
              <a:lnSpc>
                <a:spcPct val="150000"/>
              </a:lnSpc>
              <a:buSzPts val="1800"/>
            </a:pPr>
            <a:endParaRPr sz="2400">
              <a:solidFill>
                <a:srgbClr val="282624"/>
              </a:solidFill>
              <a:latin typeface="Inter Light"/>
              <a:ea typeface="Inter Light"/>
              <a:cs typeface="Inter Light"/>
              <a:sym typeface="Inter Light"/>
            </a:endParaRPr>
          </a:p>
          <a:p>
            <a:pPr>
              <a:lnSpc>
                <a:spcPct val="150000"/>
              </a:lnSpc>
              <a:buSzPts val="1800"/>
            </a:pPr>
            <a:endParaRPr sz="2400">
              <a:solidFill>
                <a:srgbClr val="282624"/>
              </a:solidFill>
              <a:latin typeface="Inter Light"/>
              <a:ea typeface="Inter Light"/>
              <a:cs typeface="Inter Light"/>
              <a:sym typeface="Inter Light"/>
            </a:endParaRPr>
          </a:p>
          <a:p>
            <a:pPr marL="177796">
              <a:lnSpc>
                <a:spcPct val="115000"/>
              </a:lnSpc>
              <a:buSzPts val="1800"/>
            </a:pPr>
            <a:endParaRPr sz="2400">
              <a:solidFill>
                <a:srgbClr val="282624"/>
              </a:solidFill>
              <a:latin typeface="Inter Light"/>
              <a:ea typeface="Inter Light"/>
              <a:cs typeface="Inter Light"/>
              <a:sym typeface="Inter Light"/>
            </a:endParaRPr>
          </a:p>
        </p:txBody>
      </p:sp>
      <p:sp>
        <p:nvSpPr>
          <p:cNvPr id="432" name="Google Shape;432;g27aa275b692_0_139"/>
          <p:cNvSpPr txBox="1"/>
          <p:nvPr/>
        </p:nvSpPr>
        <p:spPr>
          <a:xfrm>
            <a:off x="6191472" y="2771833"/>
            <a:ext cx="5032400" cy="3014800"/>
          </a:xfrm>
          <a:prstGeom prst="rect">
            <a:avLst/>
          </a:prstGeom>
          <a:noFill/>
          <a:ln>
            <a:noFill/>
          </a:ln>
        </p:spPr>
        <p:txBody>
          <a:bodyPr spcFirstLastPara="1" wrap="square" lIns="101367" tIns="101367" rIns="101367" bIns="101367" anchor="t" anchorCtr="0">
            <a:noAutofit/>
          </a:bodyPr>
          <a:lstStyle/>
          <a:p>
            <a:pPr>
              <a:lnSpc>
                <a:spcPct val="150000"/>
              </a:lnSpc>
              <a:buSzPts val="1800"/>
            </a:pPr>
            <a:r>
              <a:rPr lang="en-GB" sz="2400" b="1" dirty="0">
                <a:solidFill>
                  <a:srgbClr val="282624"/>
                </a:solidFill>
                <a:latin typeface="Inter"/>
                <a:ea typeface="Inter"/>
                <a:cs typeface="Inter"/>
                <a:sym typeface="Inter"/>
              </a:rPr>
              <a:t>2</a:t>
            </a:r>
            <a:endParaRPr sz="2400" b="1" dirty="0">
              <a:solidFill>
                <a:srgbClr val="282624"/>
              </a:solidFill>
              <a:latin typeface="Inter"/>
              <a:ea typeface="Inter"/>
              <a:cs typeface="Inter"/>
              <a:sym typeface="Inter"/>
            </a:endParaRPr>
          </a:p>
          <a:p>
            <a:pPr>
              <a:lnSpc>
                <a:spcPct val="150000"/>
              </a:lnSpc>
              <a:buSzPts val="1800"/>
            </a:pPr>
            <a:r>
              <a:rPr lang="en-GB" sz="2400" dirty="0" err="1">
                <a:solidFill>
                  <a:schemeClr val="dk1"/>
                </a:solidFill>
                <a:latin typeface="Inter Light"/>
                <a:ea typeface="Inter Light"/>
                <a:cs typeface="Inter Light"/>
                <a:sym typeface="Inter Light"/>
              </a:rPr>
              <a:t>Misión</a:t>
            </a:r>
            <a:r>
              <a:rPr lang="en-GB" sz="2400" dirty="0">
                <a:solidFill>
                  <a:schemeClr val="dk1"/>
                </a:solidFill>
                <a:latin typeface="Inter Light"/>
                <a:ea typeface="Inter Light"/>
                <a:cs typeface="Inter Light"/>
                <a:sym typeface="Inter Light"/>
              </a:rPr>
              <a:t>: </a:t>
            </a:r>
            <a:r>
              <a:rPr lang="en-GB" sz="2400" dirty="0" err="1">
                <a:solidFill>
                  <a:schemeClr val="dk1"/>
                </a:solidFill>
                <a:latin typeface="Inter Light"/>
                <a:ea typeface="Inter Light"/>
                <a:cs typeface="Inter Light"/>
                <a:sym typeface="Inter Light"/>
              </a:rPr>
              <a:t>aumentar</a:t>
            </a:r>
            <a:r>
              <a:rPr lang="en-GB" sz="2400" dirty="0">
                <a:solidFill>
                  <a:schemeClr val="dk1"/>
                </a:solidFill>
                <a:latin typeface="Inter Light"/>
                <a:ea typeface="Inter Light"/>
                <a:cs typeface="Inter Light"/>
                <a:sym typeface="Inter Light"/>
              </a:rPr>
              <a:t> el </a:t>
            </a:r>
            <a:r>
              <a:rPr lang="en-GB" sz="2400" dirty="0" err="1">
                <a:solidFill>
                  <a:schemeClr val="dk1"/>
                </a:solidFill>
                <a:latin typeface="Inter Light"/>
                <a:ea typeface="Inter Light"/>
                <a:cs typeface="Inter Light"/>
                <a:sym typeface="Inter Light"/>
              </a:rPr>
              <a:t>perfil</a:t>
            </a:r>
            <a:r>
              <a:rPr lang="en-GB" sz="2400" dirty="0">
                <a:solidFill>
                  <a:schemeClr val="dk1"/>
                </a:solidFill>
                <a:latin typeface="Inter Light"/>
                <a:ea typeface="Inter Light"/>
                <a:cs typeface="Inter Light"/>
                <a:sym typeface="Inter Light"/>
              </a:rPr>
              <a:t>, la </a:t>
            </a:r>
            <a:r>
              <a:rPr lang="en-GB" sz="2400" dirty="0" err="1">
                <a:solidFill>
                  <a:schemeClr val="dk1"/>
                </a:solidFill>
                <a:latin typeface="Inter Light"/>
                <a:ea typeface="Inter Light"/>
                <a:cs typeface="Inter Light"/>
                <a:sym typeface="Inter Light"/>
              </a:rPr>
              <a:t>visibilidad</a:t>
            </a:r>
            <a:r>
              <a:rPr lang="en-GB" sz="2400" dirty="0">
                <a:solidFill>
                  <a:schemeClr val="dk1"/>
                </a:solidFill>
                <a:latin typeface="Inter Light"/>
                <a:ea typeface="Inter Light"/>
                <a:cs typeface="Inter Light"/>
                <a:sym typeface="Inter Light"/>
              </a:rPr>
              <a:t> y el </a:t>
            </a:r>
            <a:r>
              <a:rPr lang="en-GB" sz="2400" dirty="0" err="1">
                <a:solidFill>
                  <a:schemeClr val="dk1"/>
                </a:solidFill>
                <a:latin typeface="Inter Light"/>
                <a:ea typeface="Inter Light"/>
                <a:cs typeface="Inter Light"/>
                <a:sym typeface="Inter Light"/>
              </a:rPr>
              <a:t>impacto</a:t>
            </a:r>
            <a:r>
              <a:rPr lang="en-GB" sz="2400" dirty="0">
                <a:solidFill>
                  <a:schemeClr val="dk1"/>
                </a:solidFill>
                <a:latin typeface="Inter Light"/>
                <a:ea typeface="Inter Light"/>
                <a:cs typeface="Inter Light"/>
                <a:sym typeface="Inter Light"/>
              </a:rPr>
              <a:t> de </a:t>
            </a:r>
            <a:r>
              <a:rPr lang="en-GB" sz="2400" dirty="0" err="1">
                <a:solidFill>
                  <a:schemeClr val="dk1"/>
                </a:solidFill>
                <a:latin typeface="Inter Light"/>
                <a:ea typeface="Inter Light"/>
                <a:cs typeface="Inter Light"/>
                <a:sym typeface="Inter Light"/>
              </a:rPr>
              <a:t>todas</a:t>
            </a:r>
            <a:r>
              <a:rPr lang="en-GB" sz="2400" dirty="0">
                <a:solidFill>
                  <a:schemeClr val="dk1"/>
                </a:solidFill>
                <a:latin typeface="Inter Light"/>
                <a:ea typeface="Inter Light"/>
                <a:cs typeface="Inter Light"/>
                <a:sym typeface="Inter Light"/>
              </a:rPr>
              <a:t> las </a:t>
            </a:r>
            <a:r>
              <a:rPr lang="en-GB" sz="2400" dirty="0" err="1">
                <a:solidFill>
                  <a:schemeClr val="dk1"/>
                </a:solidFill>
                <a:latin typeface="Inter Light"/>
                <a:ea typeface="Inter Light"/>
                <a:cs typeface="Inter Light"/>
                <a:sym typeface="Inter Light"/>
              </a:rPr>
              <a:t>revistas</a:t>
            </a:r>
            <a:r>
              <a:rPr lang="en-GB" sz="2400" dirty="0">
                <a:solidFill>
                  <a:schemeClr val="dk1"/>
                </a:solidFill>
                <a:latin typeface="Inter Light"/>
                <a:ea typeface="Inter Light"/>
                <a:cs typeface="Inter Light"/>
                <a:sym typeface="Inter Light"/>
              </a:rPr>
              <a:t> de AA de </a:t>
            </a:r>
            <a:r>
              <a:rPr lang="en-GB" sz="2400" dirty="0" err="1">
                <a:solidFill>
                  <a:schemeClr val="dk1"/>
                </a:solidFill>
                <a:latin typeface="Inter Light"/>
                <a:ea typeface="Inter Light"/>
                <a:cs typeface="Inter Light"/>
                <a:sym typeface="Inter Light"/>
              </a:rPr>
              <a:t>calidad</a:t>
            </a:r>
            <a:r>
              <a:rPr lang="en-GB" sz="2400" dirty="0">
                <a:solidFill>
                  <a:schemeClr val="dk1"/>
                </a:solidFill>
                <a:latin typeface="Inter Light"/>
                <a:ea typeface="Inter Light"/>
                <a:cs typeface="Inter Light"/>
                <a:sym typeface="Inter Light"/>
              </a:rPr>
              <a:t>, </a:t>
            </a:r>
            <a:r>
              <a:rPr lang="en-GB" sz="2400" dirty="0" err="1">
                <a:solidFill>
                  <a:schemeClr val="dk1"/>
                </a:solidFill>
                <a:latin typeface="Inter Light"/>
                <a:ea typeface="Inter Light"/>
                <a:cs typeface="Inter Light"/>
                <a:sym typeface="Inter Light"/>
              </a:rPr>
              <a:t>independientemente</a:t>
            </a:r>
            <a:r>
              <a:rPr lang="en-GB" sz="2400" dirty="0">
                <a:solidFill>
                  <a:schemeClr val="dk1"/>
                </a:solidFill>
                <a:latin typeface="Inter Light"/>
                <a:ea typeface="Inter Light"/>
                <a:cs typeface="Inter Light"/>
                <a:sym typeface="Inter Light"/>
              </a:rPr>
              <a:t> de la </a:t>
            </a:r>
            <a:r>
              <a:rPr lang="en-GB" sz="2400" dirty="0" err="1">
                <a:solidFill>
                  <a:schemeClr val="dk1"/>
                </a:solidFill>
                <a:latin typeface="Inter Light"/>
                <a:ea typeface="Inter Light"/>
                <a:cs typeface="Inter Light"/>
                <a:sym typeface="Inter Light"/>
              </a:rPr>
              <a:t>disciplina</a:t>
            </a:r>
            <a:r>
              <a:rPr lang="en-GB" sz="2400" dirty="0">
                <a:solidFill>
                  <a:schemeClr val="dk1"/>
                </a:solidFill>
                <a:latin typeface="Inter Light"/>
                <a:ea typeface="Inter Light"/>
                <a:cs typeface="Inter Light"/>
                <a:sym typeface="Inter Light"/>
              </a:rPr>
              <a:t>, la </a:t>
            </a:r>
            <a:r>
              <a:rPr lang="en-GB" sz="2400" dirty="0" err="1">
                <a:solidFill>
                  <a:schemeClr val="dk1"/>
                </a:solidFill>
                <a:latin typeface="Inter Light"/>
                <a:ea typeface="Inter Light"/>
                <a:cs typeface="Inter Light"/>
                <a:sym typeface="Inter Light"/>
              </a:rPr>
              <a:t>geografía</a:t>
            </a:r>
            <a:r>
              <a:rPr lang="en-GB" sz="2400" dirty="0">
                <a:solidFill>
                  <a:schemeClr val="dk1"/>
                </a:solidFill>
                <a:latin typeface="Inter Light"/>
                <a:ea typeface="Inter Light"/>
                <a:cs typeface="Inter Light"/>
                <a:sym typeface="Inter Light"/>
              </a:rPr>
              <a:t> o el </a:t>
            </a:r>
            <a:r>
              <a:rPr lang="en-GB" sz="2400" dirty="0" err="1">
                <a:solidFill>
                  <a:schemeClr val="dk1"/>
                </a:solidFill>
                <a:latin typeface="Inter Light"/>
                <a:ea typeface="Inter Light"/>
                <a:cs typeface="Inter Light"/>
                <a:sym typeface="Inter Light"/>
              </a:rPr>
              <a:t>idioma</a:t>
            </a:r>
            <a:r>
              <a:rPr lang="en-GB" sz="2400" dirty="0">
                <a:solidFill>
                  <a:schemeClr val="dk1"/>
                </a:solidFill>
                <a:latin typeface="Inter Light"/>
                <a:ea typeface="Inter Light"/>
                <a:cs typeface="Inter Light"/>
                <a:sym typeface="Inter Light"/>
              </a:rPr>
              <a:t>.</a:t>
            </a:r>
            <a:endParaRPr sz="2400" dirty="0">
              <a:solidFill>
                <a:schemeClr val="dk1"/>
              </a:solidFill>
              <a:latin typeface="Inter Light"/>
              <a:ea typeface="Inter Light"/>
              <a:cs typeface="Inter Light"/>
              <a:sym typeface="Inter Light"/>
            </a:endParaRPr>
          </a:p>
          <a:p>
            <a:pPr>
              <a:lnSpc>
                <a:spcPct val="150000"/>
              </a:lnSpc>
              <a:buSzPts val="1800"/>
            </a:pPr>
            <a:endParaRPr sz="2400" dirty="0">
              <a:solidFill>
                <a:srgbClr val="282624"/>
              </a:solidFill>
              <a:latin typeface="Inter Light"/>
              <a:ea typeface="Inter Light"/>
              <a:cs typeface="Inter Light"/>
              <a:sym typeface="Int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s-419" dirty="0">
                <a:solidFill>
                  <a:srgbClr val="586F7C"/>
                </a:solidFill>
                <a:latin typeface="Open Sans"/>
                <a:ea typeface="Open Sans"/>
                <a:cs typeface="Open Sans"/>
                <a:sym typeface="Open Sans"/>
              </a:rPr>
              <a:t>Esquema</a:t>
            </a:r>
            <a:endParaRPr dirty="0">
              <a:solidFill>
                <a:srgbClr val="586F7C"/>
              </a:solidFill>
              <a:latin typeface="Open Sans"/>
              <a:ea typeface="Open Sans"/>
              <a:cs typeface="Open Sans"/>
              <a:sym typeface="Open Sans"/>
            </a:endParaRPr>
          </a:p>
        </p:txBody>
      </p:sp>
      <p:pic>
        <p:nvPicPr>
          <p:cNvPr id="92" name="Google Shape;92;p39"/>
          <p:cNvPicPr preferRelativeResize="0"/>
          <p:nvPr/>
        </p:nvPicPr>
        <p:blipFill rotWithShape="1">
          <a:blip r:embed="rId3">
            <a:alphaModFix/>
          </a:blip>
          <a:srcRect/>
          <a:stretch/>
        </p:blipFill>
        <p:spPr>
          <a:xfrm>
            <a:off x="86980" y="6492875"/>
            <a:ext cx="974618" cy="365100"/>
          </a:xfrm>
          <a:prstGeom prst="rect">
            <a:avLst/>
          </a:prstGeom>
          <a:noFill/>
          <a:ln>
            <a:noFill/>
          </a:ln>
        </p:spPr>
      </p:pic>
      <p:sp>
        <p:nvSpPr>
          <p:cNvPr id="93" name="Google Shape;93;p39"/>
          <p:cNvSpPr txBox="1"/>
          <p:nvPr/>
        </p:nvSpPr>
        <p:spPr>
          <a:xfrm>
            <a:off x="1204050" y="65317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Esta presentación tiene licencia de Creative Commons </a:t>
            </a:r>
            <a:r>
              <a:rPr lang="es-419" sz="10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Atribución 4.0 Internacional</a:t>
            </a: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a:t>
            </a:r>
            <a:endParaRPr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4" name="Google Shape;94;p39"/>
          <p:cNvSpPr txBox="1">
            <a:spLocks noGrp="1"/>
          </p:cNvSpPr>
          <p:nvPr>
            <p:ph type="body" idx="1"/>
          </p:nvPr>
        </p:nvSpPr>
        <p:spPr>
          <a:xfrm>
            <a:off x="680325" y="1700808"/>
            <a:ext cx="9613800" cy="4320481"/>
          </a:xfrm>
          <a:prstGeom prst="rect">
            <a:avLst/>
          </a:prstGeom>
          <a:noFill/>
          <a:ln>
            <a:noFill/>
          </a:ln>
        </p:spPr>
        <p:txBody>
          <a:bodyPr spcFirstLastPara="1" wrap="square" lIns="91425" tIns="45700" rIns="91425" bIns="45700" anchor="t" anchorCtr="0">
            <a:noAutofit/>
          </a:bodyPr>
          <a:lstStyle/>
          <a:p>
            <a:pPr indent="-342900">
              <a:buClr>
                <a:schemeClr val="dk1"/>
              </a:buClr>
              <a:buSzPts val="1800"/>
              <a:buChar char="•"/>
            </a:pPr>
            <a:r>
              <a:rPr lang="es-ES" sz="2000" dirty="0">
                <a:solidFill>
                  <a:srgbClr val="3F3F3F"/>
                </a:solidFill>
                <a:latin typeface="Open Sans"/>
                <a:ea typeface="Open Sans"/>
                <a:cs typeface="Open Sans"/>
                <a:sym typeface="Open Sans"/>
              </a:rPr>
              <a:t>Introducción</a:t>
            </a:r>
          </a:p>
          <a:p>
            <a:pPr indent="-342900">
              <a:buClr>
                <a:schemeClr val="dk1"/>
              </a:buClr>
              <a:buSzPts val="1800"/>
              <a:buChar char="•"/>
            </a:pPr>
            <a:r>
              <a:rPr lang="es-ES" sz="2000" dirty="0">
                <a:solidFill>
                  <a:srgbClr val="3F3F3F"/>
                </a:solidFill>
                <a:latin typeface="Open Sans"/>
                <a:ea typeface="Open Sans"/>
                <a:cs typeface="Open Sans"/>
                <a:sym typeface="Open Sans"/>
              </a:rPr>
              <a:t>¿Qué es Research4Life?</a:t>
            </a:r>
          </a:p>
          <a:p>
            <a:pPr indent="-342900">
              <a:buClr>
                <a:schemeClr val="dk1"/>
              </a:buClr>
              <a:buSzPts val="1800"/>
              <a:buChar char="•"/>
            </a:pPr>
            <a:r>
              <a:rPr lang="es-ES" sz="2000" dirty="0">
                <a:solidFill>
                  <a:srgbClr val="3F3F3F"/>
                </a:solidFill>
                <a:latin typeface="Open Sans"/>
                <a:ea typeface="Open Sans"/>
                <a:cs typeface="Open Sans"/>
                <a:sym typeface="Open Sans"/>
              </a:rPr>
              <a:t>Las colecciones de Research4Life</a:t>
            </a:r>
          </a:p>
          <a:p>
            <a:pPr indent="-342900">
              <a:buClr>
                <a:schemeClr val="dk1"/>
              </a:buClr>
              <a:buSzPts val="1800"/>
              <a:buChar char="•"/>
            </a:pPr>
            <a:r>
              <a:rPr lang="es-ES" sz="2000" dirty="0">
                <a:solidFill>
                  <a:srgbClr val="3F3F3F"/>
                </a:solidFill>
                <a:latin typeface="Open Sans"/>
                <a:ea typeface="Open Sans"/>
                <a:cs typeface="Open Sans"/>
                <a:sym typeface="Open Sans"/>
              </a:rPr>
              <a:t>Research4Life y los criterios de elegibilidad.</a:t>
            </a:r>
          </a:p>
          <a:p>
            <a:pPr indent="-342900">
              <a:buClr>
                <a:schemeClr val="dk1"/>
              </a:buClr>
              <a:buSzPts val="1800"/>
              <a:buChar char="•"/>
            </a:pPr>
            <a:r>
              <a:rPr lang="es-ES" sz="2000" dirty="0">
                <a:solidFill>
                  <a:srgbClr val="3F3F3F"/>
                </a:solidFill>
                <a:latin typeface="Open Sans"/>
                <a:ea typeface="Open Sans"/>
                <a:cs typeface="Open Sans"/>
                <a:sym typeface="Open Sans"/>
              </a:rPr>
              <a:t>Categorías de países: Grupo A y Grupo B</a:t>
            </a:r>
          </a:p>
          <a:p>
            <a:pPr indent="-342900">
              <a:buClr>
                <a:schemeClr val="dk1"/>
              </a:buClr>
              <a:buSzPts val="1800"/>
              <a:buChar char="•"/>
            </a:pPr>
            <a:r>
              <a:rPr lang="es-ES" sz="2000" dirty="0">
                <a:solidFill>
                  <a:srgbClr val="3F3F3F"/>
                </a:solidFill>
                <a:latin typeface="Open Sans"/>
                <a:ea typeface="Open Sans"/>
                <a:cs typeface="Open Sans"/>
                <a:sym typeface="Open Sans"/>
              </a:rPr>
              <a:t>La licencia de usuario Research4Life y términos de uso.</a:t>
            </a:r>
          </a:p>
          <a:p>
            <a:pPr indent="-342900">
              <a:buClr>
                <a:schemeClr val="dk1"/>
              </a:buClr>
              <a:buSzPts val="1800"/>
              <a:buChar char="•"/>
            </a:pPr>
            <a:r>
              <a:rPr lang="es-ES" sz="2000" dirty="0">
                <a:solidFill>
                  <a:srgbClr val="3F3F3F"/>
                </a:solidFill>
                <a:latin typeface="Open Sans"/>
                <a:ea typeface="Open Sans"/>
                <a:cs typeface="Open Sans"/>
                <a:sym typeface="Open Sans"/>
              </a:rPr>
              <a:t>Inscripción a las colecciones de Research4Life</a:t>
            </a:r>
          </a:p>
          <a:p>
            <a:pPr indent="-342900">
              <a:buClr>
                <a:schemeClr val="dk1"/>
              </a:buClr>
              <a:buSzPts val="1800"/>
              <a:buChar char="•"/>
            </a:pPr>
            <a:r>
              <a:rPr lang="es-ES" sz="2000" dirty="0">
                <a:solidFill>
                  <a:srgbClr val="3F3F3F"/>
                </a:solidFill>
                <a:latin typeface="Open Sans"/>
                <a:ea typeface="Open Sans"/>
                <a:cs typeface="Open Sans"/>
                <a:sym typeface="Open Sans"/>
              </a:rPr>
              <a:t>Acceso a las colecciones de Research4Life</a:t>
            </a:r>
          </a:p>
          <a:p>
            <a:pPr indent="-342900">
              <a:buClr>
                <a:schemeClr val="dk1"/>
              </a:buClr>
              <a:buSzPts val="1800"/>
              <a:buChar char="•"/>
            </a:pPr>
            <a:r>
              <a:rPr lang="es-ES" sz="2000" dirty="0">
                <a:solidFill>
                  <a:srgbClr val="3F3F3F"/>
                </a:solidFill>
                <a:latin typeface="Open Sans"/>
                <a:ea typeface="Open Sans"/>
                <a:cs typeface="Open Sans"/>
                <a:sym typeface="Open Sans"/>
              </a:rPr>
              <a:t>Servicio de asistencia de Research4Life</a:t>
            </a:r>
          </a:p>
          <a:p>
            <a:pPr indent="-342900">
              <a:buClr>
                <a:schemeClr val="dk1"/>
              </a:buClr>
              <a:buSzPts val="1800"/>
              <a:buChar char="•"/>
            </a:pPr>
            <a:r>
              <a:rPr lang="es-ES" sz="2000" dirty="0">
                <a:solidFill>
                  <a:srgbClr val="3F3F3F"/>
                </a:solidFill>
                <a:latin typeface="Open Sans"/>
                <a:ea typeface="Open Sans"/>
                <a:cs typeface="Open Sans"/>
                <a:sym typeface="Open Sans"/>
              </a:rPr>
              <a:t>Research4Life y la colaboración con DOAJ</a:t>
            </a:r>
          </a:p>
        </p:txBody>
      </p:sp>
      <p:sp>
        <p:nvSpPr>
          <p:cNvPr id="7" name="Google Shape;83;p39"/>
          <p:cNvSpPr txBox="1">
            <a:spLocks noGrp="1"/>
          </p:cNvSpPr>
          <p:nvPr/>
        </p:nvSpPr>
        <p:spPr>
          <a:xfrm>
            <a:off x="9269438" y="6492875"/>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julio de 2024</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7aa275b692_0_145"/>
          <p:cNvSpPr txBox="1">
            <a:spLocks noGrp="1"/>
          </p:cNvSpPr>
          <p:nvPr>
            <p:ph type="title"/>
          </p:nvPr>
        </p:nvSpPr>
        <p:spPr>
          <a:xfrm>
            <a:off x="407368" y="1758200"/>
            <a:ext cx="10816432" cy="713600"/>
          </a:xfrm>
          <a:prstGeom prst="rect">
            <a:avLst/>
          </a:prstGeom>
          <a:noFill/>
          <a:ln>
            <a:noFill/>
          </a:ln>
        </p:spPr>
        <p:txBody>
          <a:bodyPr spcFirstLastPara="1" wrap="square" lIns="101367" tIns="101367" rIns="101367" bIns="101367" anchor="t" anchorCtr="0">
            <a:noAutofit/>
          </a:bodyPr>
          <a:lstStyle/>
          <a:p>
            <a:pPr>
              <a:buSzPts val="2200"/>
            </a:pPr>
            <a:r>
              <a:rPr lang="en-GB" sz="3600" dirty="0">
                <a:latin typeface="Open Sans" panose="020B0604020202020204" charset="0"/>
                <a:ea typeface="Open Sans" panose="020B0604020202020204" charset="0"/>
                <a:cs typeface="Open Sans" panose="020B0604020202020204" charset="0"/>
              </a:rPr>
              <a:t>Sobre DOAJ - Directory of Open Access Journals</a:t>
            </a:r>
            <a:endParaRPr sz="3600" dirty="0">
              <a:latin typeface="Open Sans" panose="020B0604020202020204" charset="0"/>
              <a:ea typeface="Open Sans" panose="020B0604020202020204" charset="0"/>
              <a:cs typeface="Open Sans" panose="020B0604020202020204" charset="0"/>
            </a:endParaRPr>
          </a:p>
        </p:txBody>
      </p:sp>
      <p:sp>
        <p:nvSpPr>
          <p:cNvPr id="438" name="Google Shape;438;g27aa275b692_0_145"/>
          <p:cNvSpPr txBox="1"/>
          <p:nvPr/>
        </p:nvSpPr>
        <p:spPr>
          <a:xfrm>
            <a:off x="191344" y="2771833"/>
            <a:ext cx="5032400" cy="3014800"/>
          </a:xfrm>
          <a:prstGeom prst="rect">
            <a:avLst/>
          </a:prstGeom>
          <a:noFill/>
          <a:ln>
            <a:noFill/>
          </a:ln>
        </p:spPr>
        <p:txBody>
          <a:bodyPr spcFirstLastPara="1" wrap="square" lIns="101367" tIns="101367" rIns="101367" bIns="101367" anchor="t" anchorCtr="0">
            <a:noAutofit/>
          </a:bodyPr>
          <a:lstStyle/>
          <a:p>
            <a:pPr>
              <a:lnSpc>
                <a:spcPct val="150000"/>
              </a:lnSpc>
              <a:buSzPts val="1800"/>
            </a:pPr>
            <a:r>
              <a:rPr lang="es-PE" sz="2400" b="1">
                <a:solidFill>
                  <a:srgbClr val="282624"/>
                </a:solidFill>
                <a:latin typeface="Open Sans" panose="020B0604020202020204" charset="0"/>
                <a:ea typeface="Open Sans" panose="020B0604020202020204" charset="0"/>
                <a:cs typeface="Open Sans" panose="020B0604020202020204" charset="0"/>
                <a:sym typeface="Inter"/>
              </a:rPr>
              <a:t>3</a:t>
            </a:r>
          </a:p>
          <a:p>
            <a:pPr>
              <a:lnSpc>
                <a:spcPct val="150000"/>
              </a:lnSpc>
              <a:buSzPts val="1800"/>
            </a:pPr>
            <a:r>
              <a:rPr lang="es-PE" sz="2400">
                <a:solidFill>
                  <a:schemeClr val="dk1"/>
                </a:solidFill>
                <a:latin typeface="Open Sans" panose="020B0604020202020204" charset="0"/>
                <a:ea typeface="Open Sans" panose="020B0604020202020204" charset="0"/>
                <a:cs typeface="Open Sans" panose="020B0604020202020204" charset="0"/>
                <a:sym typeface="Inter Light"/>
              </a:rPr>
              <a:t>Nuestros criterios son un estándar dorado no oficial para la publicación de revistas de AA, que goza de la confianza de la comunidad académica.</a:t>
            </a:r>
          </a:p>
          <a:p>
            <a:pPr>
              <a:lnSpc>
                <a:spcPct val="150000"/>
              </a:lnSpc>
              <a:buSzPts val="1800"/>
            </a:pPr>
            <a:endParaRPr lang="es-PE" sz="2400">
              <a:solidFill>
                <a:schemeClr val="dk1"/>
              </a:solidFill>
              <a:latin typeface="Open Sans" panose="020B0604020202020204" charset="0"/>
              <a:ea typeface="Open Sans" panose="020B0604020202020204" charset="0"/>
              <a:cs typeface="Open Sans" panose="020B0604020202020204" charset="0"/>
              <a:sym typeface="Inter Light"/>
            </a:endParaRPr>
          </a:p>
          <a:p>
            <a:pPr>
              <a:lnSpc>
                <a:spcPct val="150000"/>
              </a:lnSpc>
              <a:buSzPts val="1800"/>
            </a:pPr>
            <a:endParaRPr lang="es-PE" sz="2400">
              <a:solidFill>
                <a:srgbClr val="282624"/>
              </a:solidFill>
              <a:latin typeface="Open Sans" panose="020B0604020202020204" charset="0"/>
              <a:ea typeface="Open Sans" panose="020B0604020202020204" charset="0"/>
              <a:cs typeface="Open Sans" panose="020B0604020202020204" charset="0"/>
              <a:sym typeface="Inter Light"/>
            </a:endParaRPr>
          </a:p>
          <a:p>
            <a:pPr marL="177796">
              <a:lnSpc>
                <a:spcPct val="115000"/>
              </a:lnSpc>
              <a:buSzPts val="1500"/>
            </a:pPr>
            <a:endParaRPr lang="es-PE" sz="2000">
              <a:solidFill>
                <a:srgbClr val="282624"/>
              </a:solidFill>
              <a:latin typeface="Open Sans" panose="020B0604020202020204" charset="0"/>
              <a:ea typeface="Open Sans" panose="020B0604020202020204" charset="0"/>
              <a:cs typeface="Open Sans" panose="020B0604020202020204" charset="0"/>
              <a:sym typeface="Inter Light"/>
            </a:endParaRPr>
          </a:p>
        </p:txBody>
      </p:sp>
      <p:sp>
        <p:nvSpPr>
          <p:cNvPr id="439" name="Google Shape;439;g27aa275b692_0_145"/>
          <p:cNvSpPr txBox="1"/>
          <p:nvPr/>
        </p:nvSpPr>
        <p:spPr>
          <a:xfrm>
            <a:off x="6191472" y="2771833"/>
            <a:ext cx="5032400" cy="3014800"/>
          </a:xfrm>
          <a:prstGeom prst="rect">
            <a:avLst/>
          </a:prstGeom>
          <a:noFill/>
          <a:ln>
            <a:noFill/>
          </a:ln>
        </p:spPr>
        <p:txBody>
          <a:bodyPr spcFirstLastPara="1" wrap="square" lIns="101367" tIns="101367" rIns="101367" bIns="101367" anchor="t" anchorCtr="0">
            <a:noAutofit/>
          </a:bodyPr>
          <a:lstStyle/>
          <a:p>
            <a:pPr>
              <a:lnSpc>
                <a:spcPct val="150000"/>
              </a:lnSpc>
              <a:buSzPts val="1800"/>
            </a:pPr>
            <a:r>
              <a:rPr lang="es-PE" sz="2400" b="1">
                <a:solidFill>
                  <a:srgbClr val="282624"/>
                </a:solidFill>
                <a:latin typeface="Open Sans" panose="020B0604020202020204" charset="0"/>
                <a:ea typeface="Open Sans" panose="020B0604020202020204" charset="0"/>
                <a:cs typeface="Open Sans" panose="020B0604020202020204" charset="0"/>
                <a:sym typeface="Inter"/>
              </a:rPr>
              <a:t>4</a:t>
            </a:r>
          </a:p>
          <a:p>
            <a:pPr>
              <a:lnSpc>
                <a:spcPct val="150000"/>
              </a:lnSpc>
              <a:buSzPts val="1800"/>
            </a:pPr>
            <a:r>
              <a:rPr lang="es-PE" sz="2400">
                <a:solidFill>
                  <a:srgbClr val="282624"/>
                </a:solidFill>
                <a:latin typeface="Open Sans" panose="020B0604020202020204" charset="0"/>
                <a:ea typeface="Open Sans" panose="020B0604020202020204" charset="0"/>
                <a:cs typeface="Open Sans" panose="020B0604020202020204" charset="0"/>
                <a:sym typeface="Inter Light"/>
              </a:rPr>
              <a:t>Nuestros servicios y metadatos son totalmente gratuitos para todo el mundo.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g26727675f93_0_236"/>
          <p:cNvPicPr preferRelativeResize="0"/>
          <p:nvPr/>
        </p:nvPicPr>
        <p:blipFill rotWithShape="1">
          <a:blip r:embed="rId3">
            <a:alphaModFix/>
          </a:blip>
          <a:srcRect/>
          <a:stretch/>
        </p:blipFill>
        <p:spPr>
          <a:xfrm>
            <a:off x="-404600" y="662600"/>
            <a:ext cx="12806997" cy="6622357"/>
          </a:xfrm>
          <a:prstGeom prst="rect">
            <a:avLst/>
          </a:prstGeom>
          <a:noFill/>
          <a:ln>
            <a:noFill/>
          </a:ln>
        </p:spPr>
      </p:pic>
      <p:sp>
        <p:nvSpPr>
          <p:cNvPr id="486" name="Google Shape;486;g26727675f93_0_236"/>
          <p:cNvSpPr txBox="1">
            <a:spLocks noGrp="1"/>
          </p:cNvSpPr>
          <p:nvPr>
            <p:ph type="title" idx="4294967295"/>
          </p:nvPr>
        </p:nvSpPr>
        <p:spPr>
          <a:xfrm>
            <a:off x="970200" y="75224"/>
            <a:ext cx="10251600" cy="492037"/>
          </a:xfrm>
          <a:prstGeom prst="rect">
            <a:avLst/>
          </a:prstGeom>
          <a:noFill/>
          <a:ln>
            <a:noFill/>
          </a:ln>
        </p:spPr>
        <p:txBody>
          <a:bodyPr spcFirstLastPara="1" wrap="square" lIns="101367" tIns="101367" rIns="101367" bIns="101367" anchor="t" anchorCtr="0">
            <a:spAutoFit/>
          </a:bodyPr>
          <a:lstStyle/>
          <a:p>
            <a:pPr algn="ctr">
              <a:buSzPts val="2200"/>
            </a:pPr>
            <a:r>
              <a:rPr lang="en-GB" sz="1867"/>
              <a:t>Distribución geográfica de las revistas en DOAJ</a:t>
            </a:r>
            <a:endParaRPr sz="1867"/>
          </a:p>
        </p:txBody>
      </p:sp>
      <p:sp>
        <p:nvSpPr>
          <p:cNvPr id="487" name="Google Shape;487;g26727675f93_0_236"/>
          <p:cNvSpPr txBox="1">
            <a:spLocks noGrp="1"/>
          </p:cNvSpPr>
          <p:nvPr>
            <p:ph type="body" idx="1"/>
          </p:nvPr>
        </p:nvSpPr>
        <p:spPr>
          <a:xfrm>
            <a:off x="5539700" y="6392467"/>
            <a:ext cx="6550800" cy="588800"/>
          </a:xfrm>
          <a:prstGeom prst="rect">
            <a:avLst/>
          </a:prstGeom>
          <a:noFill/>
          <a:ln>
            <a:noFill/>
          </a:ln>
        </p:spPr>
        <p:txBody>
          <a:bodyPr spcFirstLastPara="1" wrap="square" lIns="101367" tIns="101367" rIns="101367" bIns="101367" anchor="t" anchorCtr="0">
            <a:noAutofit/>
          </a:bodyPr>
          <a:lstStyle/>
          <a:p>
            <a:pPr marL="0" indent="0" algn="r">
              <a:buNone/>
            </a:pPr>
            <a:r>
              <a:rPr lang="en-GB" sz="1067">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Data collected from DOAJ 2023-03-14</a:t>
            </a:r>
            <a:r>
              <a:rPr lang="en-GB" sz="1067">
                <a:highlight>
                  <a:srgbClr val="FFFFFF"/>
                </a:highlight>
              </a:rPr>
              <a:t> from database created by Ikhwan Arief, </a:t>
            </a:r>
            <a:endParaRPr sz="1067">
              <a:highlight>
                <a:srgbClr val="FFFFFF"/>
              </a:highlight>
            </a:endParaRPr>
          </a:p>
          <a:p>
            <a:pPr marL="0" indent="0" algn="r">
              <a:buNone/>
            </a:pPr>
            <a:r>
              <a:rPr lang="en-GB" sz="1067">
                <a:highlight>
                  <a:srgbClr val="FFFFFF"/>
                </a:highlight>
              </a:rPr>
              <a:t>DOAJ Ambassador   https://ejournal.unand.ac.id/node/115</a:t>
            </a:r>
            <a:endParaRPr sz="1067">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76ad52c64e_0_159"/>
          <p:cNvSpPr txBox="1">
            <a:spLocks noGrp="1"/>
          </p:cNvSpPr>
          <p:nvPr>
            <p:ph type="body" idx="1"/>
          </p:nvPr>
        </p:nvSpPr>
        <p:spPr>
          <a:xfrm>
            <a:off x="9074067" y="2155432"/>
            <a:ext cx="2791600" cy="4702567"/>
          </a:xfrm>
          <a:prstGeom prst="rect">
            <a:avLst/>
          </a:prstGeom>
          <a:noFill/>
          <a:ln>
            <a:noFill/>
          </a:ln>
        </p:spPr>
        <p:txBody>
          <a:bodyPr spcFirstLastPara="1" wrap="square" lIns="101367" tIns="101367" rIns="101367" bIns="101367" anchor="t" anchorCtr="0">
            <a:noAutofit/>
          </a:bodyPr>
          <a:lstStyle/>
          <a:p>
            <a:pPr marL="0" indent="0">
              <a:buSzPts val="1500"/>
              <a:buNone/>
            </a:pPr>
            <a:r>
              <a:rPr lang="es-PE">
                <a:latin typeface="Open Sans" panose="020B0604020202020204" charset="0"/>
                <a:ea typeface="Open Sans" panose="020B0604020202020204" charset="0"/>
                <a:cs typeface="Open Sans" panose="020B0604020202020204" charset="0"/>
              </a:rPr>
              <a:t>Revistas en las lenguas locales son incluidas</a:t>
            </a:r>
          </a:p>
          <a:p>
            <a:pPr marL="0" indent="0">
              <a:buSzPts val="1500"/>
              <a:buNone/>
            </a:pPr>
            <a:endParaRPr lang="es-PE">
              <a:latin typeface="Open Sans" panose="020B0604020202020204" charset="0"/>
              <a:ea typeface="Open Sans" panose="020B0604020202020204" charset="0"/>
              <a:cs typeface="Open Sans" panose="020B0604020202020204" charset="0"/>
            </a:endParaRPr>
          </a:p>
        </p:txBody>
      </p:sp>
      <p:sp>
        <p:nvSpPr>
          <p:cNvPr id="548" name="Google Shape;548;g276ad52c64e_0_159"/>
          <p:cNvSpPr txBox="1">
            <a:spLocks noGrp="1"/>
          </p:cNvSpPr>
          <p:nvPr>
            <p:ph type="title"/>
          </p:nvPr>
        </p:nvSpPr>
        <p:spPr>
          <a:xfrm>
            <a:off x="755667" y="1132067"/>
            <a:ext cx="10251600" cy="713600"/>
          </a:xfrm>
          <a:prstGeom prst="rect">
            <a:avLst/>
          </a:prstGeom>
          <a:noFill/>
          <a:ln>
            <a:noFill/>
          </a:ln>
        </p:spPr>
        <p:txBody>
          <a:bodyPr spcFirstLastPara="1" wrap="square" lIns="101367" tIns="101367" rIns="101367" bIns="101367" anchor="t" anchorCtr="0">
            <a:noAutofit/>
          </a:bodyPr>
          <a:lstStyle/>
          <a:p>
            <a:pPr>
              <a:buSzPts val="2200"/>
            </a:pPr>
            <a:r>
              <a:rPr lang="es-PE" sz="3600">
                <a:latin typeface="Open Sans" panose="020B0604020202020204" charset="0"/>
                <a:ea typeface="Open Sans" panose="020B0604020202020204" charset="0"/>
                <a:cs typeface="Open Sans" panose="020B0604020202020204" charset="0"/>
                <a:sym typeface="Inter"/>
              </a:rPr>
              <a:t>¿Por qué indexar su revista en DOAJ?</a:t>
            </a:r>
          </a:p>
          <a:p>
            <a:pPr>
              <a:buSzPts val="2200"/>
            </a:pPr>
            <a:endParaRPr lang="es-PE" sz="3600">
              <a:latin typeface="Open Sans" panose="020B0604020202020204" charset="0"/>
              <a:ea typeface="Open Sans" panose="020B0604020202020204" charset="0"/>
              <a:cs typeface="Open Sans" panose="020B0604020202020204" charset="0"/>
              <a:sym typeface="Inter"/>
            </a:endParaRPr>
          </a:p>
        </p:txBody>
      </p:sp>
      <p:sp>
        <p:nvSpPr>
          <p:cNvPr id="549" name="Google Shape;549;g276ad52c64e_0_159"/>
          <p:cNvSpPr txBox="1">
            <a:spLocks noGrp="1"/>
          </p:cNvSpPr>
          <p:nvPr>
            <p:ph type="body" idx="1"/>
          </p:nvPr>
        </p:nvSpPr>
        <p:spPr>
          <a:xfrm>
            <a:off x="857265" y="2155432"/>
            <a:ext cx="3416400" cy="3721839"/>
          </a:xfrm>
          <a:prstGeom prst="rect">
            <a:avLst/>
          </a:prstGeom>
          <a:noFill/>
          <a:ln>
            <a:noFill/>
          </a:ln>
        </p:spPr>
        <p:txBody>
          <a:bodyPr spcFirstLastPara="1" wrap="square" lIns="101367" tIns="101367" rIns="101367" bIns="101367" anchor="t" anchorCtr="0">
            <a:noAutofit/>
          </a:bodyPr>
          <a:lstStyle/>
          <a:p>
            <a:pPr marL="0" indent="0">
              <a:buSzPts val="1500"/>
              <a:buNone/>
            </a:pPr>
            <a:r>
              <a:rPr lang="es-PE">
                <a:latin typeface="Open Sans" panose="020B0604020202020204" charset="0"/>
                <a:ea typeface="Open Sans" panose="020B0604020202020204" charset="0"/>
                <a:cs typeface="Open Sans" panose="020B0604020202020204" charset="0"/>
              </a:rPr>
              <a:t>Demuestre que su revista cumple con los estándares de publicación</a:t>
            </a:r>
            <a:endParaRPr lang="es-PE" baseline="30000">
              <a:latin typeface="Open Sans" panose="020B0604020202020204" charset="0"/>
              <a:ea typeface="Open Sans" panose="020B0604020202020204" charset="0"/>
              <a:cs typeface="Open Sans" panose="020B0604020202020204" charset="0"/>
            </a:endParaRPr>
          </a:p>
        </p:txBody>
      </p:sp>
      <p:sp>
        <p:nvSpPr>
          <p:cNvPr id="550" name="Google Shape;550;g276ad52c64e_0_159"/>
          <p:cNvSpPr txBox="1">
            <a:spLocks noGrp="1"/>
          </p:cNvSpPr>
          <p:nvPr>
            <p:ph type="body" idx="1"/>
          </p:nvPr>
        </p:nvSpPr>
        <p:spPr>
          <a:xfrm>
            <a:off x="932344" y="4066649"/>
            <a:ext cx="3416400" cy="1402400"/>
          </a:xfrm>
          <a:prstGeom prst="rect">
            <a:avLst/>
          </a:prstGeom>
          <a:noFill/>
          <a:ln>
            <a:noFill/>
          </a:ln>
        </p:spPr>
        <p:txBody>
          <a:bodyPr spcFirstLastPara="1" wrap="square" lIns="101367" tIns="101367" rIns="101367" bIns="101367" anchor="t" anchorCtr="0">
            <a:noAutofit/>
          </a:bodyPr>
          <a:lstStyle/>
          <a:p>
            <a:pPr marL="0" indent="0">
              <a:buSzPts val="1500"/>
              <a:buNone/>
            </a:pPr>
            <a:r>
              <a:rPr lang="es-PE"/>
              <a:t>Aumente la visibilidad de su revista en los motores de búsqueda y servicios de indexación</a:t>
            </a:r>
          </a:p>
        </p:txBody>
      </p:sp>
      <p:sp>
        <p:nvSpPr>
          <p:cNvPr id="551" name="Google Shape;551;g276ad52c64e_0_159"/>
          <p:cNvSpPr txBox="1">
            <a:spLocks noGrp="1"/>
          </p:cNvSpPr>
          <p:nvPr>
            <p:ph type="body" idx="1"/>
          </p:nvPr>
        </p:nvSpPr>
        <p:spPr>
          <a:xfrm>
            <a:off x="4962335" y="2155433"/>
            <a:ext cx="3416400" cy="3721838"/>
          </a:xfrm>
          <a:prstGeom prst="rect">
            <a:avLst/>
          </a:prstGeom>
          <a:noFill/>
          <a:ln>
            <a:noFill/>
          </a:ln>
        </p:spPr>
        <p:txBody>
          <a:bodyPr spcFirstLastPara="1" wrap="square" lIns="101367" tIns="101367" rIns="101367" bIns="101367" anchor="t" anchorCtr="0">
            <a:noAutofit/>
          </a:bodyPr>
          <a:lstStyle/>
          <a:p>
            <a:pPr marL="0" indent="0">
              <a:buSzPts val="1500"/>
              <a:buNone/>
            </a:pPr>
            <a:r>
              <a:rPr lang="es-PE">
                <a:latin typeface="Open Sans" panose="020B0604020202020204" charset="0"/>
                <a:ea typeface="Open Sans" panose="020B0604020202020204" charset="0"/>
                <a:cs typeface="Open Sans" panose="020B0604020202020204" charset="0"/>
              </a:rPr>
              <a:t>Atraiga a más autores y lectores locales y de todo el mundo</a:t>
            </a:r>
          </a:p>
        </p:txBody>
      </p:sp>
      <p:sp>
        <p:nvSpPr>
          <p:cNvPr id="552" name="Google Shape;552;g276ad52c64e_0_159"/>
          <p:cNvSpPr txBox="1">
            <a:spLocks noGrp="1"/>
          </p:cNvSpPr>
          <p:nvPr>
            <p:ph type="body" idx="1"/>
          </p:nvPr>
        </p:nvSpPr>
        <p:spPr>
          <a:xfrm>
            <a:off x="4962335" y="4004133"/>
            <a:ext cx="3416400" cy="1402400"/>
          </a:xfrm>
          <a:prstGeom prst="rect">
            <a:avLst/>
          </a:prstGeom>
          <a:noFill/>
          <a:ln>
            <a:noFill/>
          </a:ln>
        </p:spPr>
        <p:txBody>
          <a:bodyPr spcFirstLastPara="1" wrap="square" lIns="101367" tIns="101367" rIns="101367" bIns="101367" anchor="t" anchorCtr="0">
            <a:noAutofit/>
          </a:bodyPr>
          <a:lstStyle/>
          <a:p>
            <a:pPr marL="0" indent="0">
              <a:buSzPts val="1500"/>
              <a:buNone/>
            </a:pPr>
            <a:r>
              <a:rPr lang="en-GB"/>
              <a:t>Mejore la reputación y el impacto social de su revista (también en su país).</a:t>
            </a:r>
            <a:endParaRPr/>
          </a:p>
        </p:txBody>
      </p:sp>
      <p:sp>
        <p:nvSpPr>
          <p:cNvPr id="553" name="Google Shape;553;g276ad52c64e_0_159"/>
          <p:cNvSpPr txBox="1">
            <a:spLocks noGrp="1"/>
          </p:cNvSpPr>
          <p:nvPr>
            <p:ph type="body" idx="1"/>
          </p:nvPr>
        </p:nvSpPr>
        <p:spPr>
          <a:xfrm>
            <a:off x="9074066" y="4004133"/>
            <a:ext cx="3117933" cy="1402400"/>
          </a:xfrm>
          <a:prstGeom prst="rect">
            <a:avLst/>
          </a:prstGeom>
          <a:noFill/>
          <a:ln>
            <a:noFill/>
          </a:ln>
        </p:spPr>
        <p:txBody>
          <a:bodyPr spcFirstLastPara="1" wrap="square" lIns="101367" tIns="101367" rIns="101367" bIns="101367" anchor="t" anchorCtr="0">
            <a:noAutofit/>
          </a:bodyPr>
          <a:lstStyle/>
          <a:p>
            <a:pPr marL="0" indent="0">
              <a:buSzPts val="1500"/>
              <a:buNone/>
            </a:pPr>
            <a:r>
              <a:rPr lang="es-PE" dirty="0"/>
              <a:t>El DOAJ se incluye en listas gubernamentales como </a:t>
            </a:r>
            <a:r>
              <a:rPr lang="es-PE" dirty="0" err="1"/>
              <a:t>Conahcyt</a:t>
            </a:r>
            <a:r>
              <a:rPr lang="es-PE" dirty="0"/>
              <a:t> (MX), Sexenios ANECA (ES), etc.</a:t>
            </a:r>
          </a:p>
        </p:txBody>
      </p:sp>
      <p:pic>
        <p:nvPicPr>
          <p:cNvPr id="554" name="Google Shape;554;g276ad52c64e_0_159"/>
          <p:cNvPicPr preferRelativeResize="0"/>
          <p:nvPr/>
        </p:nvPicPr>
        <p:blipFill rotWithShape="1">
          <a:blip r:embed="rId3">
            <a:alphaModFix/>
          </a:blip>
          <a:srcRect/>
          <a:stretch/>
        </p:blipFill>
        <p:spPr>
          <a:xfrm rot="5400000" flipH="1">
            <a:off x="8594470" y="2311435"/>
            <a:ext cx="504861" cy="252431"/>
          </a:xfrm>
          <a:prstGeom prst="rect">
            <a:avLst/>
          </a:prstGeom>
          <a:noFill/>
          <a:ln>
            <a:noFill/>
          </a:ln>
        </p:spPr>
      </p:pic>
      <p:pic>
        <p:nvPicPr>
          <p:cNvPr id="555" name="Google Shape;555;g276ad52c64e_0_159"/>
          <p:cNvPicPr preferRelativeResize="0"/>
          <p:nvPr/>
        </p:nvPicPr>
        <p:blipFill rotWithShape="1">
          <a:blip r:embed="rId4">
            <a:alphaModFix/>
          </a:blip>
          <a:srcRect/>
          <a:stretch/>
        </p:blipFill>
        <p:spPr>
          <a:xfrm>
            <a:off x="402934" y="4104334"/>
            <a:ext cx="454333" cy="454333"/>
          </a:xfrm>
          <a:prstGeom prst="rect">
            <a:avLst/>
          </a:prstGeom>
          <a:noFill/>
          <a:ln>
            <a:noFill/>
          </a:ln>
        </p:spPr>
      </p:pic>
      <p:pic>
        <p:nvPicPr>
          <p:cNvPr id="556" name="Google Shape;556;g276ad52c64e_0_159"/>
          <p:cNvPicPr preferRelativeResize="0"/>
          <p:nvPr/>
        </p:nvPicPr>
        <p:blipFill rotWithShape="1">
          <a:blip r:embed="rId5">
            <a:alphaModFix/>
          </a:blip>
          <a:srcRect/>
          <a:stretch/>
        </p:blipFill>
        <p:spPr>
          <a:xfrm>
            <a:off x="4678601" y="4049300"/>
            <a:ext cx="228388" cy="454333"/>
          </a:xfrm>
          <a:prstGeom prst="rect">
            <a:avLst/>
          </a:prstGeom>
          <a:noFill/>
          <a:ln>
            <a:noFill/>
          </a:ln>
        </p:spPr>
      </p:pic>
      <p:pic>
        <p:nvPicPr>
          <p:cNvPr id="557" name="Google Shape;557;g276ad52c64e_0_159"/>
          <p:cNvPicPr preferRelativeResize="0"/>
          <p:nvPr/>
        </p:nvPicPr>
        <p:blipFill rotWithShape="1">
          <a:blip r:embed="rId6">
            <a:alphaModFix/>
          </a:blip>
          <a:srcRect/>
          <a:stretch/>
        </p:blipFill>
        <p:spPr>
          <a:xfrm flipH="1">
            <a:off x="444705" y="2252261"/>
            <a:ext cx="370800" cy="370800"/>
          </a:xfrm>
          <a:prstGeom prst="rect">
            <a:avLst/>
          </a:prstGeom>
          <a:noFill/>
          <a:ln>
            <a:noFill/>
          </a:ln>
        </p:spPr>
      </p:pic>
      <p:pic>
        <p:nvPicPr>
          <p:cNvPr id="558" name="Google Shape;558;g276ad52c64e_0_159"/>
          <p:cNvPicPr preferRelativeResize="0"/>
          <p:nvPr/>
        </p:nvPicPr>
        <p:blipFill rotWithShape="1">
          <a:blip r:embed="rId7">
            <a:alphaModFix/>
          </a:blip>
          <a:srcRect/>
          <a:stretch/>
        </p:blipFill>
        <p:spPr>
          <a:xfrm>
            <a:off x="4582696" y="2254229"/>
            <a:ext cx="370800" cy="366856"/>
          </a:xfrm>
          <a:prstGeom prst="rect">
            <a:avLst/>
          </a:prstGeom>
          <a:noFill/>
          <a:ln>
            <a:noFill/>
          </a:ln>
        </p:spPr>
      </p:pic>
      <p:pic>
        <p:nvPicPr>
          <p:cNvPr id="559" name="Google Shape;559;g276ad52c64e_0_159"/>
          <p:cNvPicPr preferRelativeResize="0"/>
          <p:nvPr/>
        </p:nvPicPr>
        <p:blipFill rotWithShape="1">
          <a:blip r:embed="rId8">
            <a:alphaModFix/>
          </a:blip>
          <a:srcRect/>
          <a:stretch/>
        </p:blipFill>
        <p:spPr>
          <a:xfrm>
            <a:off x="8635367" y="4093033"/>
            <a:ext cx="370800" cy="3668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3" name="Google Shape;313;p1"/>
          <p:cNvSpPr/>
          <p:nvPr/>
        </p:nvSpPr>
        <p:spPr>
          <a:xfrm>
            <a:off x="1126225" y="2585325"/>
            <a:ext cx="9732600" cy="295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s-419"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s-419" sz="3000" u="sng">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br>
              <a:rPr lang="es-419" sz="3000" b="0" i="0" u="none" strike="noStrike" cap="none">
                <a:solidFill>
                  <a:srgbClr val="F8981D"/>
                </a:solidFill>
                <a:latin typeface="Open Sans"/>
                <a:ea typeface="Open Sans"/>
                <a:cs typeface="Open Sans"/>
                <a:sym typeface="Open Sans"/>
              </a:rPr>
            </a:br>
            <a:r>
              <a:rPr lang="es-419"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s-419"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Arial"/>
              <a:buNone/>
            </a:pPr>
            <a:br>
              <a:rPr lang="es-419" sz="2000" b="0" i="0" u="none" strike="noStrike" cap="none">
                <a:solidFill>
                  <a:srgbClr val="F8981D"/>
                </a:solidFill>
                <a:latin typeface="Open Sans"/>
                <a:ea typeface="Open Sans"/>
                <a:cs typeface="Open Sans"/>
                <a:sym typeface="Open Sans"/>
              </a:rPr>
            </a:br>
            <a:endParaRPr sz="3000" b="0" i="0" u="none" strike="noStrike" cap="none">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pPr>
            <a:r>
              <a:rPr lang="es-ES" sz="1800" b="1" dirty="0">
                <a:solidFill>
                  <a:schemeClr val="lt1"/>
                </a:solidFill>
                <a:latin typeface="Open Sans"/>
                <a:ea typeface="Open Sans"/>
                <a:cs typeface="Open Sans"/>
                <a:sym typeface="Open Sans"/>
              </a:rPr>
              <a:t>Research4Life es una colaboración público-privada de cinco colecciones:</a:t>
            </a:r>
            <a:endParaRPr lang="es-ES"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0" y="471142"/>
            <a:ext cx="8033700"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Introducción </a:t>
            </a:r>
            <a:br>
              <a:rPr lang="es-419"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grpSp>
        <p:nvGrpSpPr>
          <p:cNvPr id="109" name="Google Shape;109;p3"/>
          <p:cNvGrpSpPr/>
          <p:nvPr/>
        </p:nvGrpSpPr>
        <p:grpSpPr>
          <a:xfrm>
            <a:off x="738550" y="1940874"/>
            <a:ext cx="10372803" cy="3815079"/>
            <a:chOff x="-3" y="0"/>
            <a:chExt cx="10372803" cy="4265041"/>
          </a:xfrm>
        </p:grpSpPr>
        <p:cxnSp>
          <p:nvCxnSpPr>
            <p:cNvPr id="110" name="Google Shape;110;p3"/>
            <p:cNvCxnSpPr/>
            <p:nvPr/>
          </p:nvCxnSpPr>
          <p:spPr>
            <a:xfrm>
              <a:off x="0" y="0"/>
              <a:ext cx="1037280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11" name="Google Shape;111;p3"/>
            <p:cNvSpPr/>
            <p:nvPr/>
          </p:nvSpPr>
          <p:spPr>
            <a:xfrm>
              <a:off x="0" y="0"/>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2" name="Google Shape;112;p3"/>
            <p:cNvSpPr txBox="1"/>
            <p:nvPr/>
          </p:nvSpPr>
          <p:spPr>
            <a:xfrm>
              <a:off x="-3" y="0"/>
              <a:ext cx="10372800" cy="1295700"/>
            </a:xfrm>
            <a:prstGeom prst="rect">
              <a:avLst/>
            </a:prstGeom>
            <a:noFill/>
            <a:ln>
              <a:noFill/>
            </a:ln>
          </p:spPr>
          <p:txBody>
            <a:bodyPr spcFirstLastPara="1" wrap="square" lIns="95250" tIns="95250" rIns="95250" bIns="95250" anchor="t" anchorCtr="0">
              <a:noAutofit/>
            </a:bodyPr>
            <a:lstStyle/>
            <a:p>
              <a:pPr lvl="0">
                <a:lnSpc>
                  <a:spcPct val="90000"/>
                </a:lnSpc>
                <a:buClr>
                  <a:schemeClr val="dk1"/>
                </a:buClr>
                <a:buSzPts val="2500"/>
              </a:pPr>
              <a:r>
                <a:rPr lang="es-419" sz="2300" b="0" i="0" u="none" strike="noStrike" cap="none" dirty="0">
                  <a:solidFill>
                    <a:srgbClr val="3F3F3F"/>
                  </a:solidFill>
                  <a:latin typeface="Open Sans"/>
                  <a:ea typeface="Open Sans"/>
                  <a:cs typeface="Open Sans"/>
                  <a:sym typeface="Open Sans"/>
                </a:rPr>
                <a:t>Acceso a una amplia gama de literatura científica que está fuera del alcance de las universidades e instituciones de investigación en países de </a:t>
              </a:r>
              <a:r>
                <a:rPr lang="es-419" sz="2300" dirty="0">
                  <a:solidFill>
                    <a:srgbClr val="3F3F3F"/>
                  </a:solidFill>
                  <a:latin typeface="Open Sans"/>
                  <a:ea typeface="Open Sans"/>
                  <a:cs typeface="Open Sans"/>
                  <a:sym typeface="Open Sans"/>
                </a:rPr>
                <a:t>ingresos bajos.</a:t>
              </a:r>
              <a:endParaRPr sz="2300" b="0" i="0" u="none" strike="noStrike" cap="none" dirty="0">
                <a:solidFill>
                  <a:srgbClr val="3F3F3F"/>
                </a:solidFill>
                <a:latin typeface="Open Sans"/>
                <a:ea typeface="Open Sans"/>
                <a:cs typeface="Open Sans"/>
                <a:sym typeface="Open Sans"/>
              </a:endParaRPr>
            </a:p>
          </p:txBody>
        </p:sp>
        <p:cxnSp>
          <p:nvCxnSpPr>
            <p:cNvPr id="113" name="Google Shape;113;p3"/>
            <p:cNvCxnSpPr/>
            <p:nvPr/>
          </p:nvCxnSpPr>
          <p:spPr>
            <a:xfrm>
              <a:off x="0" y="1253047"/>
              <a:ext cx="10372800"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14" name="Google Shape;114;p3"/>
            <p:cNvSpPr/>
            <p:nvPr/>
          </p:nvSpPr>
          <p:spPr>
            <a:xfrm>
              <a:off x="-3" y="1221740"/>
              <a:ext cx="10372800" cy="79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5" name="Google Shape;115;p3"/>
            <p:cNvSpPr txBox="1"/>
            <p:nvPr/>
          </p:nvSpPr>
          <p:spPr>
            <a:xfrm>
              <a:off x="-3" y="1295678"/>
              <a:ext cx="10372800" cy="8877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dirty="0">
                  <a:solidFill>
                    <a:srgbClr val="3F3F3F"/>
                  </a:solidFill>
                  <a:latin typeface="Open Sans"/>
                  <a:ea typeface="Open Sans"/>
                  <a:cs typeface="Open Sans"/>
                  <a:sym typeface="Open Sans"/>
                </a:rPr>
                <a:t>El costo típico de subscripción para un solo título de revista es de varios miles de dólares. </a:t>
              </a:r>
              <a:endParaRPr sz="2300" b="0" i="0" u="none" strike="noStrike" cap="none" dirty="0">
                <a:solidFill>
                  <a:srgbClr val="3F3F3F"/>
                </a:solidFill>
                <a:latin typeface="Open Sans"/>
                <a:ea typeface="Open Sans"/>
                <a:cs typeface="Open Sans"/>
                <a:sym typeface="Open Sans"/>
              </a:endParaRPr>
            </a:p>
          </p:txBody>
        </p:sp>
        <p:cxnSp>
          <p:nvCxnSpPr>
            <p:cNvPr id="116" name="Google Shape;116;p3"/>
            <p:cNvCxnSpPr/>
            <p:nvPr/>
          </p:nvCxnSpPr>
          <p:spPr>
            <a:xfrm>
              <a:off x="0" y="2183320"/>
              <a:ext cx="10372800"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17" name="Google Shape;117;p3"/>
            <p:cNvSpPr/>
            <p:nvPr/>
          </p:nvSpPr>
          <p:spPr>
            <a:xfrm>
              <a:off x="-3" y="2131721"/>
              <a:ext cx="10372800" cy="88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8" name="Google Shape;118;p3"/>
            <p:cNvSpPr txBox="1"/>
            <p:nvPr/>
          </p:nvSpPr>
          <p:spPr>
            <a:xfrm>
              <a:off x="0" y="2183320"/>
              <a:ext cx="10372800" cy="1006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a:solidFill>
                    <a:srgbClr val="3F3F3F"/>
                  </a:solidFill>
                  <a:latin typeface="Open Sans"/>
                  <a:ea typeface="Open Sans"/>
                  <a:cs typeface="Open Sans"/>
                  <a:sym typeface="Open Sans"/>
                </a:rPr>
                <a:t>La iniciativa de Research4Life fue creada para reducir la brecha de conocimiento entre los países de altos, medios y bajos ingresos.</a:t>
              </a:r>
              <a:endParaRPr sz="2300" b="0" i="0" u="none" strike="noStrike" cap="none">
                <a:solidFill>
                  <a:srgbClr val="3F3F3F"/>
                </a:solidFill>
                <a:latin typeface="Open Sans"/>
                <a:ea typeface="Open Sans"/>
                <a:cs typeface="Open Sans"/>
                <a:sym typeface="Open Sans"/>
              </a:endParaRPr>
            </a:p>
          </p:txBody>
        </p:sp>
        <p:cxnSp>
          <p:nvCxnSpPr>
            <p:cNvPr id="119" name="Google Shape;119;p3"/>
            <p:cNvCxnSpPr/>
            <p:nvPr/>
          </p:nvCxnSpPr>
          <p:spPr>
            <a:xfrm>
              <a:off x="0" y="3189793"/>
              <a:ext cx="10372800"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20" name="Google Shape;120;p3"/>
            <p:cNvSpPr/>
            <p:nvPr/>
          </p:nvSpPr>
          <p:spPr>
            <a:xfrm>
              <a:off x="-3" y="3258523"/>
              <a:ext cx="10372800" cy="100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21" name="Google Shape;121;p3"/>
            <p:cNvSpPr txBox="1"/>
            <p:nvPr/>
          </p:nvSpPr>
          <p:spPr>
            <a:xfrm>
              <a:off x="0" y="3258569"/>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a:solidFill>
                    <a:srgbClr val="3F3F3F"/>
                  </a:solidFill>
                  <a:latin typeface="Open Sans"/>
                  <a:ea typeface="Open Sans"/>
                  <a:cs typeface="Open Sans"/>
                  <a:sym typeface="Open Sans"/>
                </a:rPr>
                <a:t>Research4Life brinda acceso asequible a importantes investigaciones científicas.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500"/>
                <a:buFont typeface="Arial"/>
                <a:buNone/>
              </a:pPr>
              <a:endParaRPr sz="2300" b="0" i="0" u="none" strike="noStrike" cap="none">
                <a:solidFill>
                  <a:srgbClr val="3F3F3F"/>
                </a:solidFill>
                <a:latin typeface="Open Sans"/>
                <a:ea typeface="Open Sans"/>
                <a:cs typeface="Open Sans"/>
                <a:sym typeface="Open Sans"/>
              </a:endParaRPr>
            </a:p>
          </p:txBody>
        </p:sp>
      </p:grpSp>
      <p:sp>
        <p:nvSpPr>
          <p:cNvPr id="122" name="Google Shape;122;p3"/>
          <p:cNvSpPr txBox="1"/>
          <p:nvPr/>
        </p:nvSpPr>
        <p:spPr>
          <a:xfrm>
            <a:off x="1847528" y="6001750"/>
            <a:ext cx="8151927" cy="646500"/>
          </a:xfrm>
          <a:prstGeom prst="rect">
            <a:avLst/>
          </a:prstGeom>
          <a:solidFill>
            <a:srgbClr val="FEEDD8"/>
          </a:solid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500"/>
              <a:buFont typeface="Arial"/>
              <a:buNone/>
            </a:pPr>
            <a:r>
              <a:rPr lang="es-419" sz="2000" b="0" i="0" u="none" strike="noStrike" cap="none" dirty="0">
                <a:solidFill>
                  <a:srgbClr val="424242"/>
                </a:solidFill>
                <a:latin typeface="Open Sans"/>
                <a:ea typeface="Open Sans"/>
                <a:cs typeface="Open Sans"/>
                <a:sym typeface="Open Sans"/>
              </a:rPr>
              <a:t>Para mayor información sobre Research4Life visitar el sitio web de: </a:t>
            </a:r>
            <a:r>
              <a:rPr lang="es-419" sz="2000" b="0" i="0" u="none" strike="noStrike" cap="none"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a:t>
            </a:r>
            <a:r>
              <a:rPr lang="es-419" sz="2000" u="sng" dirty="0">
                <a:solidFill>
                  <a:schemeClr val="hlink"/>
                </a:solidFill>
                <a:latin typeface="Open Sans"/>
                <a:ea typeface="Open Sans"/>
                <a:cs typeface="Open Sans"/>
                <a:sym typeface="Open Sans"/>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https://www.research4life.org/es/</a:t>
            </a:r>
            <a:r>
              <a:rPr lang="es-419" sz="2000" dirty="0">
                <a:solidFill>
                  <a:schemeClr val="accent5"/>
                </a:solidFill>
                <a:latin typeface="Open Sans"/>
                <a:ea typeface="Open Sans"/>
                <a:cs typeface="Open Sans"/>
                <a:sym typeface="Open Sans"/>
              </a:rPr>
              <a:t> </a:t>
            </a:r>
            <a:endParaRPr sz="2000" b="0" i="0" u="none" strike="noStrike" cap="none" dirty="0">
              <a:solidFill>
                <a:schemeClr val="accent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0"/>
          <p:cNvSpPr txBox="1">
            <a:spLocks noGrp="1"/>
          </p:cNvSpPr>
          <p:nvPr>
            <p:ph type="title"/>
          </p:nvPr>
        </p:nvSpPr>
        <p:spPr>
          <a:xfrm>
            <a:off x="0" y="2522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s-419">
                <a:solidFill>
                  <a:srgbClr val="586F7C"/>
                </a:solidFill>
                <a:latin typeface="Open Sans"/>
                <a:ea typeface="Open Sans"/>
                <a:cs typeface="Open Sans"/>
                <a:sym typeface="Open Sans"/>
              </a:rPr>
              <a:t>¿Qué es Research4Life ?</a:t>
            </a:r>
            <a:endParaRPr>
              <a:solidFill>
                <a:srgbClr val="586F7C"/>
              </a:solidFill>
              <a:latin typeface="Open Sans"/>
              <a:ea typeface="Open Sans"/>
              <a:cs typeface="Open Sans"/>
              <a:sym typeface="Open Sans"/>
            </a:endParaRPr>
          </a:p>
        </p:txBody>
      </p:sp>
      <p:grpSp>
        <p:nvGrpSpPr>
          <p:cNvPr id="128" name="Google Shape;128;p40"/>
          <p:cNvGrpSpPr/>
          <p:nvPr/>
        </p:nvGrpSpPr>
        <p:grpSpPr>
          <a:xfrm>
            <a:off x="305400" y="2236763"/>
            <a:ext cx="11417948" cy="4044461"/>
            <a:chOff x="1391" y="0"/>
            <a:chExt cx="11417948" cy="4044461"/>
          </a:xfrm>
        </p:grpSpPr>
        <p:sp>
          <p:nvSpPr>
            <p:cNvPr id="129" name="Google Shape;129;p40"/>
            <p:cNvSpPr/>
            <p:nvPr/>
          </p:nvSpPr>
          <p:spPr>
            <a:xfrm>
              <a:off x="1394" y="0"/>
              <a:ext cx="3624744" cy="4044461"/>
            </a:xfrm>
            <a:prstGeom prst="roundRect">
              <a:avLst>
                <a:gd name="adj" fmla="val 10000"/>
              </a:avLst>
            </a:prstGeom>
            <a:solidFill>
              <a:srgbClr val="F89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txBox="1"/>
            <p:nvPr/>
          </p:nvSpPr>
          <p:spPr>
            <a:xfrm>
              <a:off x="1391" y="37"/>
              <a:ext cx="3624600" cy="2136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dirty="0">
                  <a:solidFill>
                    <a:schemeClr val="lt1"/>
                  </a:solidFill>
                  <a:latin typeface="Open Sans"/>
                  <a:ea typeface="Open Sans"/>
                  <a:cs typeface="Open Sans"/>
                  <a:sym typeface="Open Sans"/>
                </a:rPr>
                <a:t>Research4Life es una </a:t>
              </a:r>
              <a:r>
                <a:rPr lang="es-419" sz="2000" dirty="0">
                  <a:solidFill>
                    <a:schemeClr val="lt1"/>
                  </a:solidFill>
                  <a:latin typeface="Open Sans"/>
                  <a:ea typeface="Open Sans"/>
                  <a:cs typeface="Open Sans"/>
                  <a:sym typeface="Open Sans"/>
                </a:rPr>
                <a:t>colaboración</a:t>
              </a:r>
              <a:r>
                <a:rPr lang="es-419" sz="2000" b="0" i="0" u="none" strike="noStrike" cap="none" dirty="0">
                  <a:solidFill>
                    <a:schemeClr val="lt1"/>
                  </a:solidFill>
                  <a:latin typeface="Open Sans"/>
                  <a:ea typeface="Open Sans"/>
                  <a:cs typeface="Open Sans"/>
                  <a:sym typeface="Open Sans"/>
                </a:rPr>
                <a:t> público-privada de la FAO, la OMS, el PNUMA, la OMPI, la OIT, la Universidad de Cornell, la Universidad de Yale, la Asociación Internacional de Editores Científicos (STM) y hasta 200 editoriales científicas internacionales.</a:t>
              </a:r>
              <a:endParaRPr sz="2000" b="0" i="0" u="none" strike="noStrike" cap="none" dirty="0">
                <a:solidFill>
                  <a:schemeClr val="lt1"/>
                </a:solidFill>
                <a:latin typeface="Open Sans"/>
                <a:ea typeface="Open Sans"/>
                <a:cs typeface="Open Sans"/>
                <a:sym typeface="Open Sans"/>
              </a:endParaRPr>
            </a:p>
          </p:txBody>
        </p:sp>
        <p:sp>
          <p:nvSpPr>
            <p:cNvPr id="131" name="Google Shape;131;p40"/>
            <p:cNvSpPr/>
            <p:nvPr/>
          </p:nvSpPr>
          <p:spPr>
            <a:xfrm>
              <a:off x="3897995" y="0"/>
              <a:ext cx="3624744" cy="4044461"/>
            </a:xfrm>
            <a:prstGeom prst="roundRect">
              <a:avLst>
                <a:gd name="adj" fmla="val 10000"/>
              </a:avLst>
            </a:prstGeom>
            <a:solidFill>
              <a:srgbClr val="51B9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txBox="1"/>
            <p:nvPr/>
          </p:nvSpPr>
          <p:spPr>
            <a:xfrm>
              <a:off x="3897991" y="12"/>
              <a:ext cx="3624600" cy="16836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a:solidFill>
                    <a:schemeClr val="lt1"/>
                  </a:solidFill>
                  <a:latin typeface="Open Sans"/>
                  <a:ea typeface="Open Sans"/>
                  <a:cs typeface="Open Sans"/>
                  <a:sym typeface="Open Sans"/>
                </a:rPr>
                <a:t>El objetivo principal de Research4Life es reducir la brecha de conocimiento entre los países de ingresos altos, medianos y bajos para brindar acceso asequible a la investigación científica de alta calidad. </a:t>
              </a:r>
              <a:endParaRPr sz="2000" b="0" i="0" u="none" strike="noStrike" cap="none">
                <a:solidFill>
                  <a:schemeClr val="lt1"/>
                </a:solidFill>
                <a:latin typeface="Open Sans"/>
                <a:ea typeface="Open Sans"/>
                <a:cs typeface="Open Sans"/>
                <a:sym typeface="Open Sans"/>
              </a:endParaRPr>
            </a:p>
          </p:txBody>
        </p:sp>
        <p:sp>
          <p:nvSpPr>
            <p:cNvPr id="133" name="Google Shape;133;p40"/>
            <p:cNvSpPr/>
            <p:nvPr/>
          </p:nvSpPr>
          <p:spPr>
            <a:xfrm>
              <a:off x="7794595" y="0"/>
              <a:ext cx="3624744" cy="4044461"/>
            </a:xfrm>
            <a:prstGeom prst="roundRect">
              <a:avLst>
                <a:gd name="adj" fmla="val 10000"/>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txBox="1"/>
            <p:nvPr/>
          </p:nvSpPr>
          <p:spPr>
            <a:xfrm>
              <a:off x="7794595"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dirty="0">
                  <a:solidFill>
                    <a:schemeClr val="lt1"/>
                  </a:solidFill>
                  <a:latin typeface="Open Sans"/>
                  <a:ea typeface="Open Sans"/>
                  <a:cs typeface="Open Sans"/>
                  <a:sym typeface="Open Sans"/>
                </a:rPr>
                <a:t>Desde 2002, Research4Life proporciona a investigadores de más de </a:t>
              </a:r>
              <a:r>
                <a:rPr lang="es-419" sz="2000" b="0" i="0" u="none" strike="noStrike" cap="none" dirty="0">
                  <a:solidFill>
                    <a:schemeClr val="lt2"/>
                  </a:solidFill>
                  <a:latin typeface="Open Sans"/>
                  <a:ea typeface="Open Sans"/>
                  <a:cs typeface="Open Sans"/>
                  <a:sym typeface="Open Sans"/>
                </a:rPr>
                <a:t>11,800</a:t>
              </a:r>
              <a:r>
                <a:rPr lang="es-419" sz="2000" b="0" i="0" u="none" strike="noStrike" cap="none" dirty="0">
                  <a:solidFill>
                    <a:schemeClr val="lt1"/>
                  </a:solidFill>
                  <a:latin typeface="Open Sans"/>
                  <a:ea typeface="Open Sans"/>
                  <a:cs typeface="Open Sans"/>
                  <a:sym typeface="Open Sans"/>
                </a:rPr>
                <a:t> instituciones ubicadas en 125 países de ingresos bajos y medianos, acceso en línea a poco más de 230</a:t>
              </a:r>
              <a:r>
                <a:rPr lang="es-419" sz="2000" b="0" i="0" u="none" strike="noStrike" cap="none" dirty="0">
                  <a:solidFill>
                    <a:schemeClr val="lt2"/>
                  </a:solidFill>
                  <a:latin typeface="Open Sans"/>
                  <a:ea typeface="Open Sans"/>
                  <a:cs typeface="Open Sans"/>
                  <a:sym typeface="Open Sans"/>
                </a:rPr>
                <a:t>,000</a:t>
              </a:r>
              <a:r>
                <a:rPr lang="es-419" sz="2000" b="0" i="0" u="none" strike="noStrike" cap="none" dirty="0">
                  <a:solidFill>
                    <a:schemeClr val="lt1"/>
                  </a:solidFill>
                  <a:latin typeface="Open Sans"/>
                  <a:ea typeface="Open Sans"/>
                  <a:cs typeface="Open Sans"/>
                  <a:sym typeface="Open Sans"/>
                </a:rPr>
                <a:t> revistas, libros y otros recursos líderes en los campos de la salud, agricultura, medio ambiente, ciencias aplicadas y justicia social.</a:t>
              </a:r>
              <a:endParaRPr sz="20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sz="3600">
                <a:solidFill>
                  <a:srgbClr val="586F7C"/>
                </a:solidFill>
                <a:latin typeface="Open Sans"/>
                <a:ea typeface="Open Sans"/>
                <a:cs typeface="Open Sans"/>
                <a:sym typeface="Open Sans"/>
              </a:rPr>
              <a:t>Las colecciones de Research4Life</a:t>
            </a:r>
            <a:endParaRPr sz="3600">
              <a:solidFill>
                <a:srgbClr val="586F7C"/>
              </a:solidFill>
              <a:latin typeface="Open Sans"/>
              <a:ea typeface="Open Sans"/>
              <a:cs typeface="Open Sans"/>
              <a:sym typeface="Open Sans"/>
            </a:endParaRPr>
          </a:p>
        </p:txBody>
      </p:sp>
      <p:sp>
        <p:nvSpPr>
          <p:cNvPr id="141" name="Google Shape;141;p41"/>
          <p:cNvSpPr txBox="1">
            <a:spLocks noGrp="1"/>
          </p:cNvSpPr>
          <p:nvPr>
            <p:ph type="body" idx="1"/>
          </p:nvPr>
        </p:nvSpPr>
        <p:spPr>
          <a:xfrm>
            <a:off x="318050" y="1628800"/>
            <a:ext cx="11695200" cy="4622400"/>
          </a:xfrm>
          <a:prstGeom prst="rect">
            <a:avLst/>
          </a:prstGeom>
          <a:noFill/>
          <a:ln>
            <a:noFill/>
          </a:ln>
        </p:spPr>
        <p:txBody>
          <a:bodyPr spcFirstLastPara="1" wrap="square" lIns="91425" tIns="45700" rIns="91425" bIns="45700" anchor="t" anchorCtr="0">
            <a:noAutofit/>
          </a:bodyPr>
          <a:lstStyle/>
          <a:p>
            <a:pPr marL="0" lvl="0" indent="0" algn="l" rtl="0">
              <a:lnSpc>
                <a:spcPct val="180000"/>
              </a:lnSpc>
              <a:spcBef>
                <a:spcPts val="0"/>
              </a:spcBef>
              <a:spcAft>
                <a:spcPts val="0"/>
              </a:spcAft>
              <a:buClr>
                <a:schemeClr val="dk2"/>
              </a:buClr>
              <a:buSzPts val="2220"/>
              <a:buNone/>
            </a:pPr>
            <a:r>
              <a:rPr lang="es-419" sz="1900" dirty="0">
                <a:solidFill>
                  <a:srgbClr val="424242"/>
                </a:solidFill>
                <a:latin typeface="Open Sans"/>
                <a:ea typeface="Open Sans"/>
                <a:cs typeface="Open Sans"/>
                <a:sym typeface="Open Sans"/>
              </a:rPr>
              <a:t>A través del Portal Unificado de Contenidos, los usuarios pueden tener acceso a las siguientes colecciones: </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en Salud (Hinari);</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Acceso a la investigación Mundial en línea sobre Agricultura (AGORA);</a:t>
            </a:r>
            <a:endParaRPr sz="1900" dirty="0">
              <a:solidFill>
                <a:srgbClr val="424242"/>
              </a:solidFill>
              <a:latin typeface="Open Sans"/>
              <a:ea typeface="Open Sans"/>
              <a:cs typeface="Open Sans"/>
              <a:sym typeface="Open Sans"/>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sobre Medio Ambiente (OARE);</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en Desarrollo e Innovación (ARDI);</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sobre Información Jurídica (GOALI).</a:t>
            </a:r>
            <a:endParaRPr sz="500" dirty="0">
              <a:solidFill>
                <a:srgbClr val="424242"/>
              </a:solidFill>
            </a:endParaRPr>
          </a:p>
          <a:p>
            <a:pPr marL="0" lvl="0" indent="0" algn="l" rtl="0">
              <a:lnSpc>
                <a:spcPct val="180000"/>
              </a:lnSpc>
              <a:spcBef>
                <a:spcPts val="0"/>
              </a:spcBef>
              <a:spcAft>
                <a:spcPts val="0"/>
              </a:spcAft>
              <a:buSzPts val="2400"/>
              <a:buNone/>
            </a:pPr>
            <a:r>
              <a:rPr lang="es-419" sz="1900" dirty="0">
                <a:solidFill>
                  <a:srgbClr val="424242"/>
                </a:solidFill>
                <a:latin typeface="Open Sans"/>
                <a:ea typeface="Open Sans"/>
                <a:cs typeface="Open Sans"/>
                <a:sym typeface="Open Sans"/>
              </a:rPr>
              <a:t>Para tener acceso al portal unificado, o a los portales de contenido de  AGORA y ARDI visitar el sitio web: </a:t>
            </a:r>
            <a:r>
              <a:rPr lang="es-419" sz="19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s-419" sz="1900" u="sng" dirty="0">
                <a:solidFill>
                  <a:schemeClr val="accent5"/>
                </a:solidFill>
                <a:latin typeface="Open Sans"/>
                <a:ea typeface="Open Sans"/>
                <a:cs typeface="Open Sans"/>
                <a:sym typeface="Open Sans"/>
              </a:rPr>
              <a:t> </a:t>
            </a:r>
            <a:r>
              <a:rPr lang="es-419" sz="1900" dirty="0">
                <a:solidFill>
                  <a:schemeClr val="accent5"/>
                </a:solidFill>
                <a:latin typeface="Open Sans"/>
                <a:ea typeface="Open Sans"/>
                <a:cs typeface="Open Sans"/>
                <a:sym typeface="Open Sans"/>
              </a:rPr>
              <a:t> </a:t>
            </a:r>
            <a:endParaRPr sz="500" dirty="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1" y="47917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Hinari - Investigación en Salud</a:t>
            </a:r>
            <a:endParaRPr sz="3600">
              <a:solidFill>
                <a:srgbClr val="586F7C"/>
              </a:solidFill>
              <a:latin typeface="Open Sans"/>
              <a:ea typeface="Open Sans"/>
              <a:cs typeface="Open Sans"/>
              <a:sym typeface="Open Sans"/>
            </a:endParaRPr>
          </a:p>
        </p:txBody>
      </p:sp>
      <p:sp>
        <p:nvSpPr>
          <p:cNvPr id="148" name="Google Shape;148;p12"/>
          <p:cNvSpPr txBox="1">
            <a:spLocks noGrp="1"/>
          </p:cNvSpPr>
          <p:nvPr>
            <p:ph type="body" idx="1"/>
          </p:nvPr>
        </p:nvSpPr>
        <p:spPr>
          <a:xfrm>
            <a:off x="0" y="1919844"/>
            <a:ext cx="649001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Inaugurado en 2002, es administrado por la Organización Mundial de la Salud (OMS) en colaboración con la Universidad de Yale y más de 160 editoriales asociadas. </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Brinda acceso a más de </a:t>
            </a:r>
            <a:r>
              <a:rPr lang="es-419" dirty="0">
                <a:solidFill>
                  <a:schemeClr val="dk2"/>
                </a:solidFill>
                <a:latin typeface="Open Sans"/>
                <a:ea typeface="Open Sans"/>
                <a:cs typeface="Open Sans"/>
                <a:sym typeface="Open Sans"/>
              </a:rPr>
              <a:t>22,000</a:t>
            </a:r>
            <a:r>
              <a:rPr lang="es-419" dirty="0">
                <a:solidFill>
                  <a:srgbClr val="FF0000"/>
                </a:solidFill>
                <a:latin typeface="Open Sans"/>
                <a:ea typeface="Open Sans"/>
                <a:cs typeface="Open Sans"/>
                <a:sym typeface="Open Sans"/>
              </a:rPr>
              <a:t> </a:t>
            </a:r>
            <a:r>
              <a:rPr lang="es-419" dirty="0">
                <a:solidFill>
                  <a:srgbClr val="424242"/>
                </a:solidFill>
                <a:latin typeface="Open Sans"/>
                <a:ea typeface="Open Sans"/>
                <a:cs typeface="Open Sans"/>
                <a:sym typeface="Open Sans"/>
              </a:rPr>
              <a:t>revistas, 68,000 libros electrónicos y </a:t>
            </a:r>
            <a:r>
              <a:rPr lang="es-419" dirty="0">
                <a:solidFill>
                  <a:schemeClr val="dk2"/>
                </a:solidFill>
                <a:latin typeface="Open Sans"/>
                <a:ea typeface="Open Sans"/>
                <a:cs typeface="Open Sans"/>
                <a:sym typeface="Open Sans"/>
              </a:rPr>
              <a:t>125</a:t>
            </a:r>
            <a:r>
              <a:rPr lang="es-419" dirty="0">
                <a:solidFill>
                  <a:srgbClr val="424242"/>
                </a:solidFill>
                <a:latin typeface="Open Sans"/>
                <a:ea typeface="Open Sans"/>
                <a:cs typeface="Open Sans"/>
                <a:sym typeface="Open Sans"/>
              </a:rPr>
              <a:t> recursos de información.</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Los títulos de revista y artículos pueden ser recuperados a través de una versión especial de PubMed (Medline).</a:t>
            </a:r>
            <a:endParaRPr dirty="0">
              <a:solidFill>
                <a:srgbClr val="3F3F3F"/>
              </a:solidFill>
              <a:latin typeface="Open Sans"/>
              <a:ea typeface="Open Sans"/>
              <a:cs typeface="Open Sans"/>
              <a:sym typeface="Open Sans"/>
            </a:endParaRPr>
          </a:p>
        </p:txBody>
      </p:sp>
      <p:pic>
        <p:nvPicPr>
          <p:cNvPr id="149" name="Google Shape;149;p12"/>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50" name="Google Shape;150;p12"/>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51" name="Google Shape;151;p12"/>
          <p:cNvPicPr preferRelativeResize="0"/>
          <p:nvPr/>
        </p:nvPicPr>
        <p:blipFill rotWithShape="1">
          <a:blip r:embed="rId4">
            <a:alphaModFix/>
          </a:blip>
          <a:srcRect/>
          <a:stretch/>
        </p:blipFill>
        <p:spPr>
          <a:xfrm>
            <a:off x="6998676" y="2481260"/>
            <a:ext cx="4531383" cy="2826720"/>
          </a:xfrm>
          <a:prstGeom prst="rect">
            <a:avLst/>
          </a:prstGeom>
          <a:noFill/>
          <a:ln>
            <a:noFill/>
          </a:ln>
        </p:spPr>
      </p:pic>
      <p:pic>
        <p:nvPicPr>
          <p:cNvPr id="152" name="Google Shape;152;p12"/>
          <p:cNvPicPr preferRelativeResize="0"/>
          <p:nvPr/>
        </p:nvPicPr>
        <p:blipFill rotWithShape="1">
          <a:blip r:embed="rId5">
            <a:alphaModFix/>
          </a:blip>
          <a:srcRect/>
          <a:stretch/>
        </p:blipFill>
        <p:spPr>
          <a:xfrm>
            <a:off x="6757639" y="2187052"/>
            <a:ext cx="4879310" cy="3366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43643"/>
            <a:ext cx="77901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419" sz="3200">
                <a:solidFill>
                  <a:srgbClr val="586F7C"/>
                </a:solidFill>
                <a:latin typeface="Open Sans"/>
                <a:ea typeface="Open Sans"/>
                <a:cs typeface="Open Sans"/>
                <a:sym typeface="Open Sans"/>
              </a:rPr>
              <a:t>AGORA - Acceso a la Investigación Mundial en línea sobre Agricultura</a:t>
            </a:r>
            <a:endParaRPr sz="32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112750" y="1700808"/>
            <a:ext cx="6159600" cy="4065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F</a:t>
            </a:r>
            <a:r>
              <a:rPr lang="es-419" sz="2300" dirty="0">
                <a:solidFill>
                  <a:srgbClr val="424242"/>
                </a:solidFill>
                <a:latin typeface="Open Sans"/>
                <a:ea typeface="Open Sans"/>
                <a:cs typeface="Open Sans"/>
                <a:sym typeface="Open Sans"/>
              </a:rPr>
              <a:t>ue inaugurado en 2003; es administrado por la Organización de las Naciones Unidas para la Alimentación y la Agricultura (FAO).</a:t>
            </a:r>
            <a:endParaRPr sz="2300" dirty="0">
              <a:solidFill>
                <a:srgbClr val="424242"/>
              </a:solidFill>
            </a:endParaRPr>
          </a:p>
          <a:p>
            <a:pPr marL="457200" lvl="0" indent="-374650" algn="l" rtl="0">
              <a:lnSpc>
                <a:spcPct val="90000"/>
              </a:lnSpc>
              <a:spcBef>
                <a:spcPts val="1000"/>
              </a:spcBef>
              <a:spcAft>
                <a:spcPts val="0"/>
              </a:spcAft>
              <a:buClr>
                <a:schemeClr val="dk1"/>
              </a:buClr>
              <a:buSzPts val="2300"/>
              <a:buChar char="●"/>
            </a:pPr>
            <a:r>
              <a:rPr lang="es-419" sz="2300" dirty="0">
                <a:solidFill>
                  <a:srgbClr val="424242"/>
                </a:solidFill>
                <a:latin typeface="Open Sans"/>
                <a:ea typeface="Open Sans"/>
                <a:cs typeface="Open Sans"/>
                <a:sym typeface="Open Sans"/>
              </a:rPr>
              <a:t>Brinda acceso a estudiantes, facultades e investigadores en temas de agricultura, pesca, alimentación, ciencias veterinarias, nutrición y ciencias biológicas, ambientales y sociales en países en desarrollo.</a:t>
            </a:r>
            <a:endParaRPr sz="2300" dirty="0">
              <a:solidFill>
                <a:srgbClr val="424242"/>
              </a:solidFill>
              <a:latin typeface="Open Sans"/>
              <a:ea typeface="Open Sans"/>
              <a:cs typeface="Open Sans"/>
              <a:sym typeface="Open Sans"/>
            </a:endParaRPr>
          </a:p>
          <a:p>
            <a:pPr marL="457200" lvl="0" indent="-374650" algn="l" rtl="0">
              <a:lnSpc>
                <a:spcPct val="90000"/>
              </a:lnSpc>
              <a:spcBef>
                <a:spcPts val="1000"/>
              </a:spcBef>
              <a:spcAft>
                <a:spcPts val="0"/>
              </a:spcAft>
              <a:buClr>
                <a:schemeClr val="dk1"/>
              </a:buClr>
              <a:buSzPts val="2300"/>
              <a:buChar char="●"/>
            </a:pPr>
            <a:r>
              <a:rPr lang="es-419" sz="2300" dirty="0">
                <a:solidFill>
                  <a:srgbClr val="424242"/>
                </a:solidFill>
                <a:latin typeface="Open Sans"/>
                <a:ea typeface="Open Sans"/>
                <a:cs typeface="Open Sans"/>
                <a:sym typeface="Open Sans"/>
              </a:rPr>
              <a:t>Brinda acceso gratuito o de bajo costo a una colección con más de </a:t>
            </a:r>
            <a:r>
              <a:rPr lang="es-419" sz="2300" dirty="0">
                <a:solidFill>
                  <a:schemeClr val="dk2"/>
                </a:solidFill>
                <a:latin typeface="Open Sans"/>
                <a:ea typeface="Open Sans"/>
                <a:cs typeface="Open Sans"/>
                <a:sym typeface="Open Sans"/>
              </a:rPr>
              <a:t>19,000</a:t>
            </a:r>
            <a:r>
              <a:rPr lang="es-419" sz="2300" dirty="0">
                <a:solidFill>
                  <a:srgbClr val="424242"/>
                </a:solidFill>
                <a:latin typeface="Open Sans"/>
                <a:ea typeface="Open Sans"/>
                <a:cs typeface="Open Sans"/>
                <a:sym typeface="Open Sans"/>
              </a:rPr>
              <a:t> revistas clave, </a:t>
            </a:r>
            <a:r>
              <a:rPr lang="es-419" sz="2300" dirty="0">
                <a:solidFill>
                  <a:schemeClr val="dk2"/>
                </a:solidFill>
                <a:latin typeface="Open Sans"/>
                <a:ea typeface="Open Sans"/>
                <a:cs typeface="Open Sans"/>
                <a:sym typeface="Open Sans"/>
              </a:rPr>
              <a:t>59,000</a:t>
            </a:r>
            <a:r>
              <a:rPr lang="es-419" sz="2300" dirty="0">
                <a:solidFill>
                  <a:srgbClr val="424242"/>
                </a:solidFill>
                <a:latin typeface="Open Sans"/>
                <a:ea typeface="Open Sans"/>
                <a:cs typeface="Open Sans"/>
                <a:sym typeface="Open Sans"/>
              </a:rPr>
              <a:t> libros electrónicos y 70 recursos de información. </a:t>
            </a:r>
            <a:endParaRPr sz="2300" dirty="0">
              <a:solidFill>
                <a:srgbClr val="424242"/>
              </a:solidFill>
            </a:endParaRPr>
          </a:p>
          <a:p>
            <a:pPr marL="457200" lvl="0" indent="-228600" algn="l" rtl="0">
              <a:lnSpc>
                <a:spcPct val="90000"/>
              </a:lnSpc>
              <a:spcBef>
                <a:spcPts val="1000"/>
              </a:spcBef>
              <a:spcAft>
                <a:spcPts val="0"/>
              </a:spcAft>
              <a:buClr>
                <a:schemeClr val="dk1"/>
              </a:buClr>
              <a:buSzPts val="2400"/>
              <a:buNone/>
            </a:pPr>
            <a:endParaRPr sz="2300" dirty="0">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a:stretch/>
        </p:blipFill>
        <p:spPr>
          <a:xfrm>
            <a:off x="6840425" y="3077300"/>
            <a:ext cx="4967425" cy="1551650"/>
          </a:xfrm>
          <a:prstGeom prst="rect">
            <a:avLst/>
          </a:prstGeom>
          <a:noFill/>
          <a:ln>
            <a:noFill/>
          </a:ln>
        </p:spPr>
      </p:pic>
      <p:cxnSp>
        <p:nvCxnSpPr>
          <p:cNvPr id="161" name="Google Shape;161;p8"/>
          <p:cNvCxnSpPr/>
          <p:nvPr/>
        </p:nvCxnSpPr>
        <p:spPr>
          <a:xfrm>
            <a:off x="6506308" y="3077308"/>
            <a:ext cx="0" cy="1951800"/>
          </a:xfrm>
          <a:prstGeom prst="straightConnector1">
            <a:avLst/>
          </a:prstGeom>
          <a:noFill/>
          <a:ln w="9525" cap="flat" cmpd="sng">
            <a:solidFill>
              <a:srgbClr val="FDA739"/>
            </a:solidFill>
            <a:prstDash val="solid"/>
            <a:round/>
            <a:headEnd type="none" w="sm" len="sm"/>
            <a:tailEnd type="none" w="sm" len="sm"/>
          </a:ln>
        </p:spPr>
      </p:cxnSp>
      <p:sp>
        <p:nvSpPr>
          <p:cNvPr id="6" name="Google Shape;166;p8"/>
          <p:cNvSpPr txBox="1"/>
          <p:nvPr/>
        </p:nvSpPr>
        <p:spPr>
          <a:xfrm>
            <a:off x="7536160" y="5515897"/>
            <a:ext cx="3647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r>
              <a:rPr lang="en-US" sz="1400" b="0" i="0" u="none" strike="noStrike" cap="none" dirty="0">
                <a:solidFill>
                  <a:srgbClr val="000000"/>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198074" y="34712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OARE - Investigación sobre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Medio Ambiente</a:t>
            </a:r>
            <a:endParaRPr sz="3000">
              <a:solidFill>
                <a:srgbClr val="586F7C"/>
              </a:solidFill>
              <a:latin typeface="Open Sans"/>
              <a:ea typeface="Open Sans"/>
              <a:cs typeface="Open Sans"/>
              <a:sym typeface="Open Sans"/>
            </a:endParaRPr>
          </a:p>
        </p:txBody>
      </p:sp>
      <p:sp>
        <p:nvSpPr>
          <p:cNvPr id="168" name="Google Shape;168;p16"/>
          <p:cNvSpPr txBox="1">
            <a:spLocks noGrp="1"/>
          </p:cNvSpPr>
          <p:nvPr>
            <p:ph type="body" idx="1"/>
          </p:nvPr>
        </p:nvSpPr>
        <p:spPr>
          <a:xfrm>
            <a:off x="0" y="1700808"/>
            <a:ext cx="6810600" cy="504056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Inaugurado en 2006. </a:t>
            </a: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OARE es administrado por el Programa de las Naciones Unidas para el Medio Ambiente (PNUMA) en asociación con la Universidad de Yale y 65 editoriales.</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Cuenta con una cobertura en las siguientes disciplinas: medio ambiente natural, toxicología ambiental y contaminación, zoología, botánica, ecología y muchas otras.</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Brinda acceso a más de 14,500 títulos de revistas, 38,000 libros electrónicos y 60 recursos de información.</a:t>
            </a:r>
            <a:endParaRPr dirty="0">
              <a:solidFill>
                <a:srgbClr val="424242"/>
              </a:solidFill>
            </a:endParaRPr>
          </a:p>
          <a:p>
            <a:pPr marL="457200" lvl="0" indent="-22860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p:txBody>
      </p:sp>
      <p:pic>
        <p:nvPicPr>
          <p:cNvPr id="169" name="Google Shape;169;p16"/>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70" name="Google Shape;170;p16"/>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71" name="Google Shape;171;p16"/>
          <p:cNvPicPr preferRelativeResize="0"/>
          <p:nvPr/>
        </p:nvPicPr>
        <p:blipFill rotWithShape="1">
          <a:blip r:embed="rId4">
            <a:alphaModFix/>
          </a:blip>
          <a:srcRect/>
          <a:stretch/>
        </p:blipFill>
        <p:spPr>
          <a:xfrm>
            <a:off x="6998676" y="2481260"/>
            <a:ext cx="4531383" cy="282672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3999</Words>
  <Application>Microsoft Office PowerPoint</Application>
  <PresentationFormat>Panorámica</PresentationFormat>
  <Paragraphs>279</Paragraphs>
  <Slides>33</Slides>
  <Notes>32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Arial Rounded</vt:lpstr>
      <vt:lpstr>Gill Sans</vt:lpstr>
      <vt:lpstr>Inter</vt:lpstr>
      <vt:lpstr>Century Gothic</vt:lpstr>
      <vt:lpstr>Open Sans</vt:lpstr>
      <vt:lpstr>Calibri</vt:lpstr>
      <vt:lpstr>Roboto</vt:lpstr>
      <vt:lpstr>Times New Roman</vt:lpstr>
      <vt:lpstr>Trebuchet MS</vt:lpstr>
      <vt:lpstr>Inter Light</vt:lpstr>
      <vt:lpstr>Arial</vt:lpstr>
      <vt:lpstr>Simple Light</vt:lpstr>
      <vt:lpstr>Presentación de PowerPoint</vt:lpstr>
      <vt:lpstr>   El impacto transformador de Research4Life al desbloquear el acceso abierto para la equidad de la investigación </vt:lpstr>
      <vt:lpstr>Esquema</vt:lpstr>
      <vt:lpstr>Introducción  </vt:lpstr>
      <vt:lpstr>¿Qué es Research4Life ?</vt:lpstr>
      <vt:lpstr>Las colecciones de Research4Life</vt:lpstr>
      <vt:lpstr>Hinari - Investigación en Salud</vt:lpstr>
      <vt:lpstr>AGORA - Acceso a la Investigación Mundial en línea sobre Agricultura</vt:lpstr>
      <vt:lpstr>OARE - Investigación sobre  Medio Ambiente</vt:lpstr>
      <vt:lpstr>ARDI - Investigación en Desarrollo  e Innovación </vt:lpstr>
      <vt:lpstr>GOALI -  Investigación sobre Información Jurídica</vt:lpstr>
      <vt:lpstr>Acceso a los portales de contenido</vt:lpstr>
      <vt:lpstr>Elegibilidad</vt:lpstr>
      <vt:lpstr>Factores que definen si un país es elegible.</vt:lpstr>
      <vt:lpstr>Las categorías de país:  Grupo A y Grupo B </vt:lpstr>
      <vt:lpstr>Las categorías de país:  Grupo A y Grupo B - Continuación</vt:lpstr>
      <vt:lpstr>Licencias y términos de uso de Research4Life </vt:lpstr>
      <vt:lpstr>Research4Life PERMITE a las instituciones inscritas y a sus usuarios autorizados lo siguiente:</vt:lpstr>
      <vt:lpstr>Research4Life NO permite a las instituciones y a sus usuarios autorizados lo siguiente: </vt:lpstr>
      <vt:lpstr>Inscripción a las colecciones de Research4Life </vt:lpstr>
      <vt:lpstr>Acceso a Research4Life</vt:lpstr>
      <vt:lpstr>Servicio de asistencia de  Research4Life  </vt:lpstr>
      <vt:lpstr>Bibliografía</vt:lpstr>
      <vt:lpstr>Research4Life y la colaboración con DOAJ</vt:lpstr>
      <vt:lpstr>Estrategia actual de Research4Life</vt:lpstr>
      <vt:lpstr>Promoción del Acceso Abierto</vt:lpstr>
      <vt:lpstr>Research4Life y DOAJ</vt:lpstr>
      <vt:lpstr>¿Qué es el DOAJ?</vt:lpstr>
      <vt:lpstr>Sobre DOAJ - Directory of Open Access Journals</vt:lpstr>
      <vt:lpstr>Sobre DOAJ - Directory of Open Access Journals</vt:lpstr>
      <vt:lpstr>Distribución geográfica de las revistas en DOAJ</vt:lpstr>
      <vt:lpstr>¿Por qué indexar su revista en DOAJ?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académica y Research4Life</dc:title>
  <dc:creator>Marcia Mabhula</dc:creator>
  <cp:lastModifiedBy>Luciana Guzman</cp:lastModifiedBy>
  <cp:revision>48</cp:revision>
  <dcterms:created xsi:type="dcterms:W3CDTF">2020-02-14T15:04:15Z</dcterms:created>
  <dcterms:modified xsi:type="dcterms:W3CDTF">2024-11-27T21:47:31Z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